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42"/>
  </p:notesMasterIdLst>
  <p:sldIdLst>
    <p:sldId id="257" r:id="rId2"/>
    <p:sldId id="497" r:id="rId3"/>
    <p:sldId id="429" r:id="rId4"/>
    <p:sldId id="438" r:id="rId5"/>
    <p:sldId id="436" r:id="rId6"/>
    <p:sldId id="441" r:id="rId7"/>
    <p:sldId id="430" r:id="rId8"/>
    <p:sldId id="263" r:id="rId9"/>
    <p:sldId id="442" r:id="rId10"/>
    <p:sldId id="264" r:id="rId11"/>
    <p:sldId id="265" r:id="rId12"/>
    <p:sldId id="266" r:id="rId13"/>
    <p:sldId id="267" r:id="rId14"/>
    <p:sldId id="268" r:id="rId15"/>
    <p:sldId id="269" r:id="rId16"/>
    <p:sldId id="270" r:id="rId17"/>
    <p:sldId id="271" r:id="rId18"/>
    <p:sldId id="502" r:id="rId19"/>
    <p:sldId id="505" r:id="rId20"/>
    <p:sldId id="537" r:id="rId21"/>
    <p:sldId id="504" r:id="rId22"/>
    <p:sldId id="272" r:id="rId23"/>
    <p:sldId id="278" r:id="rId24"/>
    <p:sldId id="279" r:id="rId25"/>
    <p:sldId id="280" r:id="rId26"/>
    <p:sldId id="281" r:id="rId27"/>
    <p:sldId id="282" r:id="rId28"/>
    <p:sldId id="283" r:id="rId29"/>
    <p:sldId id="287" r:id="rId30"/>
    <p:sldId id="288" r:id="rId31"/>
    <p:sldId id="289" r:id="rId32"/>
    <p:sldId id="290" r:id="rId33"/>
    <p:sldId id="507" r:id="rId34"/>
    <p:sldId id="448" r:id="rId35"/>
    <p:sldId id="433" r:id="rId36"/>
    <p:sldId id="431" r:id="rId37"/>
    <p:sldId id="496" r:id="rId38"/>
    <p:sldId id="509" r:id="rId39"/>
    <p:sldId id="451" r:id="rId40"/>
    <p:sldId id="510" r:id="rId41"/>
    <p:sldId id="454" r:id="rId42"/>
    <p:sldId id="456" r:id="rId43"/>
    <p:sldId id="298" r:id="rId44"/>
    <p:sldId id="460" r:id="rId45"/>
    <p:sldId id="461" r:id="rId46"/>
    <p:sldId id="462" r:id="rId47"/>
    <p:sldId id="463" r:id="rId48"/>
    <p:sldId id="464" r:id="rId49"/>
    <p:sldId id="465" r:id="rId50"/>
    <p:sldId id="468" r:id="rId51"/>
    <p:sldId id="469" r:id="rId52"/>
    <p:sldId id="511" r:id="rId53"/>
    <p:sldId id="512" r:id="rId54"/>
    <p:sldId id="472" r:id="rId55"/>
    <p:sldId id="473" r:id="rId56"/>
    <p:sldId id="474" r:id="rId57"/>
    <p:sldId id="475" r:id="rId58"/>
    <p:sldId id="470" r:id="rId59"/>
    <p:sldId id="467" r:id="rId60"/>
    <p:sldId id="314" r:id="rId61"/>
    <p:sldId id="315" r:id="rId62"/>
    <p:sldId id="316" r:id="rId63"/>
    <p:sldId id="317" r:id="rId64"/>
    <p:sldId id="513" r:id="rId65"/>
    <p:sldId id="318" r:id="rId66"/>
    <p:sldId id="319" r:id="rId67"/>
    <p:sldId id="514" r:id="rId68"/>
    <p:sldId id="321" r:id="rId69"/>
    <p:sldId id="322" r:id="rId70"/>
    <p:sldId id="323" r:id="rId71"/>
    <p:sldId id="324" r:id="rId72"/>
    <p:sldId id="485" r:id="rId73"/>
    <p:sldId id="515" r:id="rId74"/>
    <p:sldId id="487" r:id="rId75"/>
    <p:sldId id="486" r:id="rId76"/>
    <p:sldId id="517" r:id="rId77"/>
    <p:sldId id="326" r:id="rId78"/>
    <p:sldId id="328" r:id="rId79"/>
    <p:sldId id="329" r:id="rId80"/>
    <p:sldId id="330" r:id="rId81"/>
    <p:sldId id="331" r:id="rId82"/>
    <p:sldId id="332" r:id="rId83"/>
    <p:sldId id="518" r:id="rId84"/>
    <p:sldId id="519" r:id="rId85"/>
    <p:sldId id="520" r:id="rId86"/>
    <p:sldId id="521" r:id="rId87"/>
    <p:sldId id="336" r:id="rId88"/>
    <p:sldId id="522" r:id="rId89"/>
    <p:sldId id="337" r:id="rId90"/>
    <p:sldId id="490" r:id="rId91"/>
    <p:sldId id="489" r:id="rId92"/>
    <p:sldId id="339" r:id="rId93"/>
    <p:sldId id="340" r:id="rId94"/>
    <p:sldId id="341" r:id="rId95"/>
    <p:sldId id="523" r:id="rId96"/>
    <p:sldId id="524" r:id="rId97"/>
    <p:sldId id="525" r:id="rId98"/>
    <p:sldId id="526" r:id="rId99"/>
    <p:sldId id="527" r:id="rId100"/>
    <p:sldId id="528" r:id="rId101"/>
    <p:sldId id="535" r:id="rId102"/>
    <p:sldId id="530" r:id="rId103"/>
    <p:sldId id="531" r:id="rId104"/>
    <p:sldId id="532" r:id="rId105"/>
    <p:sldId id="533" r:id="rId106"/>
    <p:sldId id="534" r:id="rId107"/>
    <p:sldId id="342" r:id="rId108"/>
    <p:sldId id="343" r:id="rId109"/>
    <p:sldId id="344" r:id="rId110"/>
    <p:sldId id="345" r:id="rId111"/>
    <p:sldId id="428" r:id="rId112"/>
    <p:sldId id="364" r:id="rId113"/>
    <p:sldId id="365" r:id="rId114"/>
    <p:sldId id="366" r:id="rId115"/>
    <p:sldId id="367" r:id="rId116"/>
    <p:sldId id="368" r:id="rId117"/>
    <p:sldId id="370" r:id="rId118"/>
    <p:sldId id="371" r:id="rId119"/>
    <p:sldId id="372" r:id="rId120"/>
    <p:sldId id="373" r:id="rId121"/>
    <p:sldId id="374" r:id="rId122"/>
    <p:sldId id="375" r:id="rId123"/>
    <p:sldId id="376" r:id="rId124"/>
    <p:sldId id="377" r:id="rId125"/>
    <p:sldId id="378" r:id="rId126"/>
    <p:sldId id="379" r:id="rId127"/>
    <p:sldId id="383" r:id="rId128"/>
    <p:sldId id="384" r:id="rId129"/>
    <p:sldId id="385" r:id="rId130"/>
    <p:sldId id="386" r:id="rId131"/>
    <p:sldId id="387" r:id="rId132"/>
    <p:sldId id="388" r:id="rId133"/>
    <p:sldId id="389" r:id="rId134"/>
    <p:sldId id="390" r:id="rId135"/>
    <p:sldId id="391" r:id="rId136"/>
    <p:sldId id="392" r:id="rId137"/>
    <p:sldId id="393" r:id="rId138"/>
    <p:sldId id="536" r:id="rId139"/>
    <p:sldId id="538" r:id="rId140"/>
    <p:sldId id="403" r:id="rId14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1" autoAdjust="0"/>
    <p:restoredTop sz="94595" autoAdjust="0"/>
  </p:normalViewPr>
  <p:slideViewPr>
    <p:cSldViewPr>
      <p:cViewPr varScale="1">
        <p:scale>
          <a:sx n="77" d="100"/>
          <a:sy n="77" d="100"/>
        </p:scale>
        <p:origin x="-8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BC7345-20C4-49F2-BA8D-88B963449BA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9E15D979-D9A1-4827-8F15-2AB394632DA4}">
      <dgm:prSet phldrT="[文本]" custT="1"/>
      <dgm:spPr/>
      <dgm:t>
        <a:bodyPr/>
        <a:lstStyle/>
        <a:p>
          <a:r>
            <a:rPr lang="zh-CN" altLang="en-US" sz="3600" dirty="0" smtClean="0">
              <a:latin typeface="楷体" pitchFamily="49" charset="-122"/>
              <a:ea typeface="楷体" pitchFamily="49" charset="-122"/>
            </a:rPr>
            <a:t>本馆有</a:t>
          </a:r>
          <a:endParaRPr lang="zh-CN" altLang="en-US" sz="3600" dirty="0">
            <a:latin typeface="楷体" pitchFamily="49" charset="-122"/>
            <a:ea typeface="楷体" pitchFamily="49" charset="-122"/>
          </a:endParaRPr>
        </a:p>
      </dgm:t>
    </dgm:pt>
    <dgm:pt modelId="{02025624-806A-4CFF-929F-C758180A340A}" type="parTrans" cxnId="{3BD2DD7B-F2FE-47E0-8E80-DDA1F642F12E}">
      <dgm:prSet/>
      <dgm:spPr/>
      <dgm:t>
        <a:bodyPr/>
        <a:lstStyle/>
        <a:p>
          <a:endParaRPr lang="zh-CN" altLang="en-US"/>
        </a:p>
      </dgm:t>
    </dgm:pt>
    <dgm:pt modelId="{C1E86FD8-400F-4321-9953-1AFD6211948C}" type="sibTrans" cxnId="{3BD2DD7B-F2FE-47E0-8E80-DDA1F642F12E}">
      <dgm:prSet/>
      <dgm:spPr/>
      <dgm:t>
        <a:bodyPr/>
        <a:lstStyle/>
        <a:p>
          <a:endParaRPr lang="zh-CN" altLang="en-US"/>
        </a:p>
      </dgm:t>
    </dgm:pt>
    <dgm:pt modelId="{DF4FD592-99C6-4C33-B6E5-E0C96851DADB}">
      <dgm:prSet phldrT="[文本]" custT="1"/>
      <dgm:spPr/>
      <dgm:t>
        <a:bodyPr/>
        <a:lstStyle/>
        <a:p>
          <a:r>
            <a:rPr lang="zh-CN" altLang="en-US" sz="3600" b="0" dirty="0" smtClean="0">
              <a:latin typeface="楷体" pitchFamily="49" charset="-122"/>
              <a:ea typeface="楷体" pitchFamily="49" charset="-122"/>
            </a:rPr>
            <a:t>纸本资源介绍</a:t>
          </a:r>
          <a:endParaRPr lang="zh-CN" altLang="en-US" sz="3600" b="0" dirty="0">
            <a:latin typeface="楷体" pitchFamily="49" charset="-122"/>
            <a:ea typeface="楷体" pitchFamily="49" charset="-122"/>
          </a:endParaRPr>
        </a:p>
      </dgm:t>
    </dgm:pt>
    <dgm:pt modelId="{41220E9D-13D8-4391-8F18-63686BBE6C7F}" type="parTrans" cxnId="{1F057CC4-C8D1-40C4-B2E0-2073535C5863}">
      <dgm:prSet/>
      <dgm:spPr/>
      <dgm:t>
        <a:bodyPr/>
        <a:lstStyle/>
        <a:p>
          <a:endParaRPr lang="zh-CN" altLang="en-US"/>
        </a:p>
      </dgm:t>
    </dgm:pt>
    <dgm:pt modelId="{4DE2F091-D42F-4ED9-BA73-8E60CB5FB252}" type="sibTrans" cxnId="{1F057CC4-C8D1-40C4-B2E0-2073535C5863}">
      <dgm:prSet/>
      <dgm:spPr/>
      <dgm:t>
        <a:bodyPr/>
        <a:lstStyle/>
        <a:p>
          <a:endParaRPr lang="zh-CN" altLang="en-US"/>
        </a:p>
      </dgm:t>
    </dgm:pt>
    <dgm:pt modelId="{34A26A56-12A9-44EC-B860-4A3DB514E135}">
      <dgm:prSet phldrT="[文本]" custT="1"/>
      <dgm:spPr/>
      <dgm:t>
        <a:bodyPr/>
        <a:lstStyle/>
        <a:p>
          <a:r>
            <a:rPr lang="zh-CN" altLang="en-US" sz="3600" b="0" dirty="0" smtClean="0">
              <a:latin typeface="楷体" pitchFamily="49" charset="-122"/>
              <a:ea typeface="楷体" pitchFamily="49" charset="-122"/>
            </a:rPr>
            <a:t>电子资源介绍</a:t>
          </a:r>
          <a:endParaRPr lang="zh-CN" altLang="en-US" sz="3600" b="0" dirty="0">
            <a:latin typeface="楷体" pitchFamily="49" charset="-122"/>
            <a:ea typeface="楷体" pitchFamily="49" charset="-122"/>
          </a:endParaRPr>
        </a:p>
      </dgm:t>
    </dgm:pt>
    <dgm:pt modelId="{72CA9954-A708-4EF3-93C0-875A3E7E79B2}" type="parTrans" cxnId="{8A9D1D05-78EE-4697-A3E2-DD2059792BCF}">
      <dgm:prSet/>
      <dgm:spPr/>
      <dgm:t>
        <a:bodyPr/>
        <a:lstStyle/>
        <a:p>
          <a:endParaRPr lang="zh-CN" altLang="en-US"/>
        </a:p>
      </dgm:t>
    </dgm:pt>
    <dgm:pt modelId="{F65D3DC1-A477-4FE7-A14C-37898EF7695F}" type="sibTrans" cxnId="{8A9D1D05-78EE-4697-A3E2-DD2059792BCF}">
      <dgm:prSet/>
      <dgm:spPr/>
      <dgm:t>
        <a:bodyPr/>
        <a:lstStyle/>
        <a:p>
          <a:endParaRPr lang="zh-CN" altLang="en-US"/>
        </a:p>
      </dgm:t>
    </dgm:pt>
    <dgm:pt modelId="{1DE6922E-D8CC-419E-AAC9-17793FDE8087}">
      <dgm:prSet phldrT="[文本]" custT="1"/>
      <dgm:spPr/>
      <dgm:t>
        <a:bodyPr/>
        <a:lstStyle/>
        <a:p>
          <a:r>
            <a:rPr lang="zh-CN" altLang="en-US" sz="3600" dirty="0" smtClean="0">
              <a:solidFill>
                <a:schemeClr val="bg1"/>
              </a:solidFill>
              <a:latin typeface="楷体" pitchFamily="49" charset="-122"/>
              <a:ea typeface="楷体" pitchFamily="49" charset="-122"/>
            </a:rPr>
            <a:t>本馆无</a:t>
          </a:r>
          <a:endParaRPr lang="zh-CN" altLang="en-US" sz="3600" dirty="0">
            <a:solidFill>
              <a:schemeClr val="bg1"/>
            </a:solidFill>
            <a:latin typeface="楷体" pitchFamily="49" charset="-122"/>
            <a:ea typeface="楷体" pitchFamily="49" charset="-122"/>
          </a:endParaRPr>
        </a:p>
      </dgm:t>
    </dgm:pt>
    <dgm:pt modelId="{B3165B57-A11F-4024-8895-FB8007D71D2D}" type="parTrans" cxnId="{98969AEE-A24C-4945-8A11-98BEF0873B3F}">
      <dgm:prSet/>
      <dgm:spPr/>
      <dgm:t>
        <a:bodyPr/>
        <a:lstStyle/>
        <a:p>
          <a:endParaRPr lang="zh-CN" altLang="en-US"/>
        </a:p>
      </dgm:t>
    </dgm:pt>
    <dgm:pt modelId="{8C94EE3C-BB24-4343-B1D2-FD386BBA1865}" type="sibTrans" cxnId="{98969AEE-A24C-4945-8A11-98BEF0873B3F}">
      <dgm:prSet/>
      <dgm:spPr/>
      <dgm:t>
        <a:bodyPr/>
        <a:lstStyle/>
        <a:p>
          <a:endParaRPr lang="zh-CN" altLang="en-US"/>
        </a:p>
      </dgm:t>
    </dgm:pt>
    <dgm:pt modelId="{89547CA3-7240-4908-ADE2-DC30F55B928A}">
      <dgm:prSet phldrT="[文本]" custT="1"/>
      <dgm:spPr/>
      <dgm:t>
        <a:bodyPr/>
        <a:lstStyle/>
        <a:p>
          <a:r>
            <a:rPr lang="zh-CN" altLang="en-US" sz="3600" dirty="0" smtClean="0">
              <a:latin typeface="楷体" pitchFamily="49" charset="-122"/>
              <a:ea typeface="楷体" pitchFamily="49" charset="-122"/>
            </a:rPr>
            <a:t>免费资源获取</a:t>
          </a:r>
          <a:endParaRPr lang="zh-CN" altLang="en-US" sz="3600" dirty="0">
            <a:latin typeface="楷体" pitchFamily="49" charset="-122"/>
            <a:ea typeface="楷体" pitchFamily="49" charset="-122"/>
          </a:endParaRPr>
        </a:p>
      </dgm:t>
    </dgm:pt>
    <dgm:pt modelId="{503D31A2-1E4A-4D89-8E02-B1814A4AD744}" type="parTrans" cxnId="{17781C40-53AD-4B69-B89A-315C7D7E0C59}">
      <dgm:prSet/>
      <dgm:spPr/>
      <dgm:t>
        <a:bodyPr/>
        <a:lstStyle/>
        <a:p>
          <a:endParaRPr lang="zh-CN" altLang="en-US"/>
        </a:p>
      </dgm:t>
    </dgm:pt>
    <dgm:pt modelId="{730003ED-4106-415D-854E-854EE7E6E71A}" type="sibTrans" cxnId="{17781C40-53AD-4B69-B89A-315C7D7E0C59}">
      <dgm:prSet/>
      <dgm:spPr/>
      <dgm:t>
        <a:bodyPr/>
        <a:lstStyle/>
        <a:p>
          <a:endParaRPr lang="zh-CN" altLang="en-US"/>
        </a:p>
      </dgm:t>
    </dgm:pt>
    <dgm:pt modelId="{070B8503-0109-448C-B8CD-0D55E5CBEDA0}">
      <dgm:prSet phldrT="[文本]" custT="1"/>
      <dgm:spPr/>
      <dgm:t>
        <a:bodyPr/>
        <a:lstStyle/>
        <a:p>
          <a:r>
            <a:rPr lang="zh-CN" altLang="en-US" sz="3600" dirty="0" smtClean="0">
              <a:latin typeface="楷体" pitchFamily="49" charset="-122"/>
              <a:ea typeface="楷体" pitchFamily="49" charset="-122"/>
            </a:rPr>
            <a:t>馆际互借与文献传递</a:t>
          </a:r>
          <a:endParaRPr lang="zh-CN" altLang="en-US" sz="3600" dirty="0">
            <a:latin typeface="楷体" pitchFamily="49" charset="-122"/>
            <a:ea typeface="楷体" pitchFamily="49" charset="-122"/>
          </a:endParaRPr>
        </a:p>
      </dgm:t>
    </dgm:pt>
    <dgm:pt modelId="{5BFB37EE-3A8B-432B-8E51-B614F7CE62D0}" type="parTrans" cxnId="{1C574C3F-263F-47F8-924F-DCFAC15A40AC}">
      <dgm:prSet/>
      <dgm:spPr/>
      <dgm:t>
        <a:bodyPr/>
        <a:lstStyle/>
        <a:p>
          <a:endParaRPr lang="zh-CN" altLang="en-US"/>
        </a:p>
      </dgm:t>
    </dgm:pt>
    <dgm:pt modelId="{A17CB6D7-308C-41AF-A469-072C02CCC409}" type="sibTrans" cxnId="{1C574C3F-263F-47F8-924F-DCFAC15A40AC}">
      <dgm:prSet/>
      <dgm:spPr/>
      <dgm:t>
        <a:bodyPr/>
        <a:lstStyle/>
        <a:p>
          <a:endParaRPr lang="zh-CN" altLang="en-US"/>
        </a:p>
      </dgm:t>
    </dgm:pt>
    <dgm:pt modelId="{92DA1743-1F14-4AC0-BCCB-A4E1C37D162B}" type="pres">
      <dgm:prSet presAssocID="{53BC7345-20C4-49F2-BA8D-88B963449BA2}" presName="linearFlow" presStyleCnt="0">
        <dgm:presLayoutVars>
          <dgm:dir/>
          <dgm:animLvl val="lvl"/>
          <dgm:resizeHandles val="exact"/>
        </dgm:presLayoutVars>
      </dgm:prSet>
      <dgm:spPr/>
      <dgm:t>
        <a:bodyPr/>
        <a:lstStyle/>
        <a:p>
          <a:endParaRPr lang="zh-CN" altLang="en-US"/>
        </a:p>
      </dgm:t>
    </dgm:pt>
    <dgm:pt modelId="{A5BB1BE4-8091-43CE-9E9C-B2C487CB370C}" type="pres">
      <dgm:prSet presAssocID="{9E15D979-D9A1-4827-8F15-2AB394632DA4}" presName="composite" presStyleCnt="0"/>
      <dgm:spPr/>
    </dgm:pt>
    <dgm:pt modelId="{BDA54AD3-40ED-4476-96B6-E3E195069D1D}" type="pres">
      <dgm:prSet presAssocID="{9E15D979-D9A1-4827-8F15-2AB394632DA4}" presName="parentText" presStyleLbl="alignNode1" presStyleIdx="0" presStyleCnt="2">
        <dgm:presLayoutVars>
          <dgm:chMax val="1"/>
          <dgm:bulletEnabled val="1"/>
        </dgm:presLayoutVars>
      </dgm:prSet>
      <dgm:spPr/>
      <dgm:t>
        <a:bodyPr/>
        <a:lstStyle/>
        <a:p>
          <a:endParaRPr lang="zh-CN" altLang="en-US"/>
        </a:p>
      </dgm:t>
    </dgm:pt>
    <dgm:pt modelId="{37819494-8B8C-47D9-8588-E2EAECC4160D}" type="pres">
      <dgm:prSet presAssocID="{9E15D979-D9A1-4827-8F15-2AB394632DA4}" presName="descendantText" presStyleLbl="alignAcc1" presStyleIdx="0" presStyleCnt="2">
        <dgm:presLayoutVars>
          <dgm:bulletEnabled val="1"/>
        </dgm:presLayoutVars>
      </dgm:prSet>
      <dgm:spPr/>
      <dgm:t>
        <a:bodyPr/>
        <a:lstStyle/>
        <a:p>
          <a:endParaRPr lang="zh-CN" altLang="en-US"/>
        </a:p>
      </dgm:t>
    </dgm:pt>
    <dgm:pt modelId="{33C8B79C-DF4E-4781-BE41-6CFCCFDA2AD6}" type="pres">
      <dgm:prSet presAssocID="{C1E86FD8-400F-4321-9953-1AFD6211948C}" presName="sp" presStyleCnt="0"/>
      <dgm:spPr/>
    </dgm:pt>
    <dgm:pt modelId="{88D9A303-A23B-4F76-AB92-36329F8AD9BB}" type="pres">
      <dgm:prSet presAssocID="{1DE6922E-D8CC-419E-AAC9-17793FDE8087}" presName="composite" presStyleCnt="0"/>
      <dgm:spPr/>
    </dgm:pt>
    <dgm:pt modelId="{308A6222-3264-4AE7-9479-1B94452E7150}" type="pres">
      <dgm:prSet presAssocID="{1DE6922E-D8CC-419E-AAC9-17793FDE8087}" presName="parentText" presStyleLbl="alignNode1" presStyleIdx="1" presStyleCnt="2">
        <dgm:presLayoutVars>
          <dgm:chMax val="1"/>
          <dgm:bulletEnabled val="1"/>
        </dgm:presLayoutVars>
      </dgm:prSet>
      <dgm:spPr/>
      <dgm:t>
        <a:bodyPr/>
        <a:lstStyle/>
        <a:p>
          <a:endParaRPr lang="zh-CN" altLang="en-US"/>
        </a:p>
      </dgm:t>
    </dgm:pt>
    <dgm:pt modelId="{41828EA4-DED7-4485-A8DC-CB39031F03E7}" type="pres">
      <dgm:prSet presAssocID="{1DE6922E-D8CC-419E-AAC9-17793FDE8087}" presName="descendantText" presStyleLbl="alignAcc1" presStyleIdx="1" presStyleCnt="2">
        <dgm:presLayoutVars>
          <dgm:bulletEnabled val="1"/>
        </dgm:presLayoutVars>
      </dgm:prSet>
      <dgm:spPr/>
      <dgm:t>
        <a:bodyPr/>
        <a:lstStyle/>
        <a:p>
          <a:endParaRPr lang="zh-CN" altLang="en-US"/>
        </a:p>
      </dgm:t>
    </dgm:pt>
  </dgm:ptLst>
  <dgm:cxnLst>
    <dgm:cxn modelId="{1F057CC4-C8D1-40C4-B2E0-2073535C5863}" srcId="{9E15D979-D9A1-4827-8F15-2AB394632DA4}" destId="{DF4FD592-99C6-4C33-B6E5-E0C96851DADB}" srcOrd="0" destOrd="0" parTransId="{41220E9D-13D8-4391-8F18-63686BBE6C7F}" sibTransId="{4DE2F091-D42F-4ED9-BA73-8E60CB5FB252}"/>
    <dgm:cxn modelId="{5E3E2AB9-6642-48FC-8AD9-C9BEB9A7F667}" type="presOf" srcId="{34A26A56-12A9-44EC-B860-4A3DB514E135}" destId="{37819494-8B8C-47D9-8588-E2EAECC4160D}" srcOrd="0" destOrd="1" presId="urn:microsoft.com/office/officeart/2005/8/layout/chevron2"/>
    <dgm:cxn modelId="{521023D2-0F35-4F1E-AE2C-D7ABC62C44AC}" type="presOf" srcId="{53BC7345-20C4-49F2-BA8D-88B963449BA2}" destId="{92DA1743-1F14-4AC0-BCCB-A4E1C37D162B}" srcOrd="0" destOrd="0" presId="urn:microsoft.com/office/officeart/2005/8/layout/chevron2"/>
    <dgm:cxn modelId="{0203F42F-7371-4AF9-AB34-7597907A0B32}" type="presOf" srcId="{070B8503-0109-448C-B8CD-0D55E5CBEDA0}" destId="{41828EA4-DED7-4485-A8DC-CB39031F03E7}" srcOrd="0" destOrd="1" presId="urn:microsoft.com/office/officeart/2005/8/layout/chevron2"/>
    <dgm:cxn modelId="{17781C40-53AD-4B69-B89A-315C7D7E0C59}" srcId="{1DE6922E-D8CC-419E-AAC9-17793FDE8087}" destId="{89547CA3-7240-4908-ADE2-DC30F55B928A}" srcOrd="0" destOrd="0" parTransId="{503D31A2-1E4A-4D89-8E02-B1814A4AD744}" sibTransId="{730003ED-4106-415D-854E-854EE7E6E71A}"/>
    <dgm:cxn modelId="{8A9D1D05-78EE-4697-A3E2-DD2059792BCF}" srcId="{9E15D979-D9A1-4827-8F15-2AB394632DA4}" destId="{34A26A56-12A9-44EC-B860-4A3DB514E135}" srcOrd="1" destOrd="0" parTransId="{72CA9954-A708-4EF3-93C0-875A3E7E79B2}" sibTransId="{F65D3DC1-A477-4FE7-A14C-37898EF7695F}"/>
    <dgm:cxn modelId="{98969AEE-A24C-4945-8A11-98BEF0873B3F}" srcId="{53BC7345-20C4-49F2-BA8D-88B963449BA2}" destId="{1DE6922E-D8CC-419E-AAC9-17793FDE8087}" srcOrd="1" destOrd="0" parTransId="{B3165B57-A11F-4024-8895-FB8007D71D2D}" sibTransId="{8C94EE3C-BB24-4343-B1D2-FD386BBA1865}"/>
    <dgm:cxn modelId="{1C574C3F-263F-47F8-924F-DCFAC15A40AC}" srcId="{1DE6922E-D8CC-419E-AAC9-17793FDE8087}" destId="{070B8503-0109-448C-B8CD-0D55E5CBEDA0}" srcOrd="1" destOrd="0" parTransId="{5BFB37EE-3A8B-432B-8E51-B614F7CE62D0}" sibTransId="{A17CB6D7-308C-41AF-A469-072C02CCC409}"/>
    <dgm:cxn modelId="{3BD2DD7B-F2FE-47E0-8E80-DDA1F642F12E}" srcId="{53BC7345-20C4-49F2-BA8D-88B963449BA2}" destId="{9E15D979-D9A1-4827-8F15-2AB394632DA4}" srcOrd="0" destOrd="0" parTransId="{02025624-806A-4CFF-929F-C758180A340A}" sibTransId="{C1E86FD8-400F-4321-9953-1AFD6211948C}"/>
    <dgm:cxn modelId="{AFCE6F04-2552-43A7-ACFF-094786CD99E9}" type="presOf" srcId="{1DE6922E-D8CC-419E-AAC9-17793FDE8087}" destId="{308A6222-3264-4AE7-9479-1B94452E7150}" srcOrd="0" destOrd="0" presId="urn:microsoft.com/office/officeart/2005/8/layout/chevron2"/>
    <dgm:cxn modelId="{B530FC25-43EC-427A-9B21-3A8091003159}" type="presOf" srcId="{DF4FD592-99C6-4C33-B6E5-E0C96851DADB}" destId="{37819494-8B8C-47D9-8588-E2EAECC4160D}" srcOrd="0" destOrd="0" presId="urn:microsoft.com/office/officeart/2005/8/layout/chevron2"/>
    <dgm:cxn modelId="{332BAD26-045E-49AE-9266-51E9CA8215D6}" type="presOf" srcId="{89547CA3-7240-4908-ADE2-DC30F55B928A}" destId="{41828EA4-DED7-4485-A8DC-CB39031F03E7}" srcOrd="0" destOrd="0" presId="urn:microsoft.com/office/officeart/2005/8/layout/chevron2"/>
    <dgm:cxn modelId="{8BD25E7B-36FD-42F8-8857-EEFE1537E314}" type="presOf" srcId="{9E15D979-D9A1-4827-8F15-2AB394632DA4}" destId="{BDA54AD3-40ED-4476-96B6-E3E195069D1D}" srcOrd="0" destOrd="0" presId="urn:microsoft.com/office/officeart/2005/8/layout/chevron2"/>
    <dgm:cxn modelId="{8DB6202B-A27F-404A-AEAA-443613074771}" type="presParOf" srcId="{92DA1743-1F14-4AC0-BCCB-A4E1C37D162B}" destId="{A5BB1BE4-8091-43CE-9E9C-B2C487CB370C}" srcOrd="0" destOrd="0" presId="urn:microsoft.com/office/officeart/2005/8/layout/chevron2"/>
    <dgm:cxn modelId="{1EAB2963-B712-4C55-84DE-2D43C740137E}" type="presParOf" srcId="{A5BB1BE4-8091-43CE-9E9C-B2C487CB370C}" destId="{BDA54AD3-40ED-4476-96B6-E3E195069D1D}" srcOrd="0" destOrd="0" presId="urn:microsoft.com/office/officeart/2005/8/layout/chevron2"/>
    <dgm:cxn modelId="{3A13C733-A280-4D8B-B3EB-80854AFC2136}" type="presParOf" srcId="{A5BB1BE4-8091-43CE-9E9C-B2C487CB370C}" destId="{37819494-8B8C-47D9-8588-E2EAECC4160D}" srcOrd="1" destOrd="0" presId="urn:microsoft.com/office/officeart/2005/8/layout/chevron2"/>
    <dgm:cxn modelId="{030E7987-0FCF-41B1-B317-FFDAF2E9801E}" type="presParOf" srcId="{92DA1743-1F14-4AC0-BCCB-A4E1C37D162B}" destId="{33C8B79C-DF4E-4781-BE41-6CFCCFDA2AD6}" srcOrd="1" destOrd="0" presId="urn:microsoft.com/office/officeart/2005/8/layout/chevron2"/>
    <dgm:cxn modelId="{25C06C1A-B4BD-435B-8400-BE548ABA192F}" type="presParOf" srcId="{92DA1743-1F14-4AC0-BCCB-A4E1C37D162B}" destId="{88D9A303-A23B-4F76-AB92-36329F8AD9BB}" srcOrd="2" destOrd="0" presId="urn:microsoft.com/office/officeart/2005/8/layout/chevron2"/>
    <dgm:cxn modelId="{F6C356EB-C3BA-4B77-8360-8B6D0C5FEE9B}" type="presParOf" srcId="{88D9A303-A23B-4F76-AB92-36329F8AD9BB}" destId="{308A6222-3264-4AE7-9479-1B94452E7150}" srcOrd="0" destOrd="0" presId="urn:microsoft.com/office/officeart/2005/8/layout/chevron2"/>
    <dgm:cxn modelId="{74438664-EA7F-495E-A9DA-66025C2D0F44}" type="presParOf" srcId="{88D9A303-A23B-4F76-AB92-36329F8AD9BB}" destId="{41828EA4-DED7-4485-A8DC-CB39031F03E7}"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604763-A32B-4059-A8A4-3CB824F95E0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zh-CN" altLang="en-US"/>
        </a:p>
      </dgm:t>
    </dgm:pt>
    <dgm:pt modelId="{44D979F4-0E26-4258-99F5-0BF8AFBF6D96}">
      <dgm:prSet phldrT="[文本]">
        <dgm:style>
          <a:lnRef idx="0">
            <a:schemeClr val="accent2"/>
          </a:lnRef>
          <a:fillRef idx="3">
            <a:schemeClr val="accent2"/>
          </a:fillRef>
          <a:effectRef idx="3">
            <a:schemeClr val="accent2"/>
          </a:effectRef>
          <a:fontRef idx="minor">
            <a:schemeClr val="lt1"/>
          </a:fontRef>
        </dgm:style>
      </dgm:prSet>
      <dgm:spPr/>
      <dgm:t>
        <a:bodyPr/>
        <a:lstStyle/>
        <a:p>
          <a:r>
            <a:rPr lang="zh-CN" altLang="en-US" dirty="0" smtClean="0"/>
            <a:t>资源</a:t>
          </a:r>
          <a:endParaRPr lang="zh-CN" altLang="en-US" dirty="0"/>
        </a:p>
      </dgm:t>
    </dgm:pt>
    <dgm:pt modelId="{BDA7C2C7-25E2-43BB-97DA-9CE7DDC7240A}" type="parTrans" cxnId="{DCFF857B-B3C6-4420-8A57-71C2552C290C}">
      <dgm:prSet/>
      <dgm:spPr/>
      <dgm:t>
        <a:bodyPr/>
        <a:lstStyle/>
        <a:p>
          <a:endParaRPr lang="zh-CN" altLang="en-US"/>
        </a:p>
      </dgm:t>
    </dgm:pt>
    <dgm:pt modelId="{622E1CCB-D95E-4608-96AF-98B91762F853}" type="sibTrans" cxnId="{DCFF857B-B3C6-4420-8A57-71C2552C290C}">
      <dgm:prSet/>
      <dgm:spPr/>
      <dgm:t>
        <a:bodyPr/>
        <a:lstStyle/>
        <a:p>
          <a:endParaRPr lang="zh-CN" altLang="en-US"/>
        </a:p>
      </dgm:t>
    </dgm:pt>
    <dgm:pt modelId="{12AE5492-38AD-461A-A71E-9D54739E9E4B}">
      <dgm:prSet phldrT="[文本]"/>
      <dgm:spPr/>
      <dgm:t>
        <a:bodyPr/>
        <a:lstStyle/>
        <a:p>
          <a:r>
            <a:rPr lang="zh-CN" altLang="en-US" dirty="0" smtClean="0"/>
            <a:t>中心馆</a:t>
          </a:r>
          <a:endParaRPr lang="zh-CN" altLang="en-US" dirty="0"/>
        </a:p>
      </dgm:t>
    </dgm:pt>
    <dgm:pt modelId="{4C039B5D-1405-4143-B694-1BB7F197295C}" type="parTrans" cxnId="{BF7B4C95-3F50-4212-A5D1-581C1268E347}">
      <dgm:prSet/>
      <dgm:spPr/>
      <dgm:t>
        <a:bodyPr/>
        <a:lstStyle/>
        <a:p>
          <a:endParaRPr lang="zh-CN" altLang="en-US"/>
        </a:p>
      </dgm:t>
    </dgm:pt>
    <dgm:pt modelId="{CB50FD68-47A9-490D-8CFF-A67A33ED0AB8}" type="sibTrans" cxnId="{BF7B4C95-3F50-4212-A5D1-581C1268E347}">
      <dgm:prSet/>
      <dgm:spPr/>
      <dgm:t>
        <a:bodyPr/>
        <a:lstStyle/>
        <a:p>
          <a:endParaRPr lang="zh-CN" altLang="en-US"/>
        </a:p>
      </dgm:t>
    </dgm:pt>
    <dgm:pt modelId="{D311782E-A8B6-4F6D-885B-60BCEF9C5E83}">
      <dgm:prSet phldrT="[文本]"/>
      <dgm:spPr/>
      <dgm:t>
        <a:bodyPr/>
        <a:lstStyle/>
        <a:p>
          <a:r>
            <a:rPr lang="zh-CN" altLang="en-US" dirty="0" smtClean="0"/>
            <a:t>理科馆</a:t>
          </a:r>
          <a:endParaRPr lang="zh-CN" altLang="en-US" dirty="0"/>
        </a:p>
      </dgm:t>
    </dgm:pt>
    <dgm:pt modelId="{DECF16F5-2E8D-444A-A36A-DB55EE3761E5}" type="parTrans" cxnId="{EA11848A-BF11-437B-8BF9-BE112022BB22}">
      <dgm:prSet/>
      <dgm:spPr/>
      <dgm:t>
        <a:bodyPr/>
        <a:lstStyle/>
        <a:p>
          <a:endParaRPr lang="zh-CN" altLang="en-US"/>
        </a:p>
      </dgm:t>
    </dgm:pt>
    <dgm:pt modelId="{F0351FD2-3366-4EA6-9A8E-60304B819B3B}" type="sibTrans" cxnId="{EA11848A-BF11-437B-8BF9-BE112022BB22}">
      <dgm:prSet/>
      <dgm:spPr/>
      <dgm:t>
        <a:bodyPr/>
        <a:lstStyle/>
        <a:p>
          <a:endParaRPr lang="zh-CN" altLang="en-US"/>
        </a:p>
      </dgm:t>
    </dgm:pt>
    <dgm:pt modelId="{671B9D05-FEFF-4F9A-8A77-BFCA0D0460E8}">
      <dgm:prSet phldrT="[文本]"/>
      <dgm:spPr/>
      <dgm:t>
        <a:bodyPr/>
        <a:lstStyle/>
        <a:p>
          <a:r>
            <a:rPr lang="zh-CN" altLang="en-US" dirty="0" smtClean="0"/>
            <a:t>逸夫馆</a:t>
          </a:r>
          <a:endParaRPr lang="zh-CN" altLang="en-US" dirty="0"/>
        </a:p>
      </dgm:t>
    </dgm:pt>
    <dgm:pt modelId="{FFA4CAD3-D0D9-489A-BFC9-B158986FA9ED}" type="parTrans" cxnId="{842C4E9F-2371-4F9E-9128-B67A02EFCB3F}">
      <dgm:prSet/>
      <dgm:spPr/>
      <dgm:t>
        <a:bodyPr/>
        <a:lstStyle/>
        <a:p>
          <a:endParaRPr lang="zh-CN" altLang="en-US"/>
        </a:p>
      </dgm:t>
    </dgm:pt>
    <dgm:pt modelId="{FD4B51B9-5184-455D-8C07-630A8BA85D5E}" type="sibTrans" cxnId="{842C4E9F-2371-4F9E-9128-B67A02EFCB3F}">
      <dgm:prSet/>
      <dgm:spPr/>
      <dgm:t>
        <a:bodyPr/>
        <a:lstStyle/>
        <a:p>
          <a:endParaRPr lang="zh-CN" altLang="en-US"/>
        </a:p>
      </dgm:t>
    </dgm:pt>
    <dgm:pt modelId="{0CE9AEDF-E6B0-4B89-9D4C-475A42322A1F}">
      <dgm:prSet/>
      <dgm:spPr/>
      <dgm:t>
        <a:bodyPr/>
        <a:lstStyle/>
        <a:p>
          <a:r>
            <a:rPr lang="zh-CN" altLang="en-US" dirty="0" smtClean="0"/>
            <a:t>经济分馆</a:t>
          </a:r>
          <a:endParaRPr lang="zh-CN" altLang="en-US" dirty="0"/>
        </a:p>
      </dgm:t>
    </dgm:pt>
    <dgm:pt modelId="{5D8E9490-ABE8-47A9-86DB-593B00645A52}" type="parTrans" cxnId="{D8A3BC5E-A911-4368-85DA-26167F035D11}">
      <dgm:prSet/>
      <dgm:spPr/>
      <dgm:t>
        <a:bodyPr/>
        <a:lstStyle/>
        <a:p>
          <a:endParaRPr lang="zh-CN" altLang="en-US"/>
        </a:p>
      </dgm:t>
    </dgm:pt>
    <dgm:pt modelId="{3414434A-F927-49AB-99C8-D1420AFA7C53}" type="sibTrans" cxnId="{D8A3BC5E-A911-4368-85DA-26167F035D11}">
      <dgm:prSet/>
      <dgm:spPr/>
      <dgm:t>
        <a:bodyPr/>
        <a:lstStyle/>
        <a:p>
          <a:endParaRPr lang="zh-CN" altLang="en-US"/>
        </a:p>
      </dgm:t>
    </dgm:pt>
    <dgm:pt modelId="{4A6D65F9-4275-4DA1-8953-B2409EDDBB30}">
      <dgm:prSet/>
      <dgm:spPr/>
      <dgm:t>
        <a:bodyPr/>
        <a:lstStyle/>
        <a:p>
          <a:r>
            <a:rPr lang="zh-CN" altLang="en-US" dirty="0" smtClean="0"/>
            <a:t>院系分馆</a:t>
          </a:r>
          <a:endParaRPr lang="zh-CN" altLang="en-US" dirty="0"/>
        </a:p>
      </dgm:t>
    </dgm:pt>
    <dgm:pt modelId="{11DB1B88-00D9-48EE-9A54-99708F96F161}" type="parTrans" cxnId="{9349BD6D-B26B-4E6E-BFAB-6DB794AEBC9F}">
      <dgm:prSet/>
      <dgm:spPr/>
      <dgm:t>
        <a:bodyPr/>
        <a:lstStyle/>
        <a:p>
          <a:endParaRPr lang="zh-CN" altLang="en-US"/>
        </a:p>
      </dgm:t>
    </dgm:pt>
    <dgm:pt modelId="{71FA76B5-C520-475A-AFB1-4B8F2D16717E}" type="sibTrans" cxnId="{9349BD6D-B26B-4E6E-BFAB-6DB794AEBC9F}">
      <dgm:prSet/>
      <dgm:spPr/>
      <dgm:t>
        <a:bodyPr/>
        <a:lstStyle/>
        <a:p>
          <a:endParaRPr lang="zh-CN" altLang="en-US"/>
        </a:p>
      </dgm:t>
    </dgm:pt>
    <dgm:pt modelId="{D3CE76C2-4340-431D-B62B-1B1C1FE7F93A}">
      <dgm:prSet/>
      <dgm:spPr/>
      <dgm:t>
        <a:bodyPr/>
        <a:lstStyle/>
        <a:p>
          <a:r>
            <a:rPr lang="zh-CN" altLang="en-US" dirty="0" smtClean="0"/>
            <a:t>档案馆</a:t>
          </a:r>
          <a:endParaRPr lang="zh-CN" altLang="en-US" dirty="0"/>
        </a:p>
      </dgm:t>
    </dgm:pt>
    <dgm:pt modelId="{E56EB5DA-D4DA-4689-A50F-E5CE6ED8CD95}" type="parTrans" cxnId="{B2A6ABFE-87D1-4A2E-9A92-178621FFF2CE}">
      <dgm:prSet/>
      <dgm:spPr/>
      <dgm:t>
        <a:bodyPr/>
        <a:lstStyle/>
        <a:p>
          <a:endParaRPr lang="zh-CN" altLang="en-US"/>
        </a:p>
      </dgm:t>
    </dgm:pt>
    <dgm:pt modelId="{A19728F0-7D79-4C20-907D-0813C5751BAD}" type="sibTrans" cxnId="{B2A6ABFE-87D1-4A2E-9A92-178621FFF2CE}">
      <dgm:prSet/>
      <dgm:spPr/>
      <dgm:t>
        <a:bodyPr/>
        <a:lstStyle/>
        <a:p>
          <a:endParaRPr lang="zh-CN" altLang="en-US"/>
        </a:p>
      </dgm:t>
    </dgm:pt>
    <dgm:pt modelId="{0FF38BFE-5377-40C0-9430-D02C7A0E50DB}" type="pres">
      <dgm:prSet presAssocID="{8D604763-A32B-4059-A8A4-3CB824F95E02}" presName="cycle" presStyleCnt="0">
        <dgm:presLayoutVars>
          <dgm:chMax val="1"/>
          <dgm:dir/>
          <dgm:animLvl val="ctr"/>
          <dgm:resizeHandles val="exact"/>
        </dgm:presLayoutVars>
      </dgm:prSet>
      <dgm:spPr/>
      <dgm:t>
        <a:bodyPr/>
        <a:lstStyle/>
        <a:p>
          <a:endParaRPr lang="zh-CN" altLang="en-US"/>
        </a:p>
      </dgm:t>
    </dgm:pt>
    <dgm:pt modelId="{265FEE3D-7611-40BD-A967-7593BF456D2E}" type="pres">
      <dgm:prSet presAssocID="{44D979F4-0E26-4258-99F5-0BF8AFBF6D96}" presName="centerShape" presStyleLbl="node0" presStyleIdx="0" presStyleCnt="1"/>
      <dgm:spPr/>
      <dgm:t>
        <a:bodyPr/>
        <a:lstStyle/>
        <a:p>
          <a:endParaRPr lang="zh-CN" altLang="en-US"/>
        </a:p>
      </dgm:t>
    </dgm:pt>
    <dgm:pt modelId="{3E132D3C-B5BA-4F33-A8D3-07A80FBA74F0}" type="pres">
      <dgm:prSet presAssocID="{4C039B5D-1405-4143-B694-1BB7F197295C}" presName="parTrans" presStyleLbl="bgSibTrans2D1" presStyleIdx="0" presStyleCnt="6"/>
      <dgm:spPr/>
      <dgm:t>
        <a:bodyPr/>
        <a:lstStyle/>
        <a:p>
          <a:endParaRPr lang="zh-CN" altLang="en-US"/>
        </a:p>
      </dgm:t>
    </dgm:pt>
    <dgm:pt modelId="{95F6F015-EF17-40A5-920A-A538DC042401}" type="pres">
      <dgm:prSet presAssocID="{12AE5492-38AD-461A-A71E-9D54739E9E4B}" presName="node" presStyleLbl="node1" presStyleIdx="0" presStyleCnt="6">
        <dgm:presLayoutVars>
          <dgm:bulletEnabled val="1"/>
        </dgm:presLayoutVars>
      </dgm:prSet>
      <dgm:spPr/>
      <dgm:t>
        <a:bodyPr/>
        <a:lstStyle/>
        <a:p>
          <a:endParaRPr lang="zh-CN" altLang="en-US"/>
        </a:p>
      </dgm:t>
    </dgm:pt>
    <dgm:pt modelId="{47014C97-D197-4568-9DA3-A513A2DB3E93}" type="pres">
      <dgm:prSet presAssocID="{DECF16F5-2E8D-444A-A36A-DB55EE3761E5}" presName="parTrans" presStyleLbl="bgSibTrans2D1" presStyleIdx="1" presStyleCnt="6"/>
      <dgm:spPr/>
      <dgm:t>
        <a:bodyPr/>
        <a:lstStyle/>
        <a:p>
          <a:endParaRPr lang="zh-CN" altLang="en-US"/>
        </a:p>
      </dgm:t>
    </dgm:pt>
    <dgm:pt modelId="{A48E2F1A-E71E-4209-926B-0E25BEB1CF36}" type="pres">
      <dgm:prSet presAssocID="{D311782E-A8B6-4F6D-885B-60BCEF9C5E83}" presName="node" presStyleLbl="node1" presStyleIdx="1" presStyleCnt="6">
        <dgm:presLayoutVars>
          <dgm:bulletEnabled val="1"/>
        </dgm:presLayoutVars>
      </dgm:prSet>
      <dgm:spPr/>
      <dgm:t>
        <a:bodyPr/>
        <a:lstStyle/>
        <a:p>
          <a:endParaRPr lang="zh-CN" altLang="en-US"/>
        </a:p>
      </dgm:t>
    </dgm:pt>
    <dgm:pt modelId="{116ABC27-F37E-4688-8361-435F6E11977A}" type="pres">
      <dgm:prSet presAssocID="{FFA4CAD3-D0D9-489A-BFC9-B158986FA9ED}" presName="parTrans" presStyleLbl="bgSibTrans2D1" presStyleIdx="2" presStyleCnt="6"/>
      <dgm:spPr/>
      <dgm:t>
        <a:bodyPr/>
        <a:lstStyle/>
        <a:p>
          <a:endParaRPr lang="zh-CN" altLang="en-US"/>
        </a:p>
      </dgm:t>
    </dgm:pt>
    <dgm:pt modelId="{D0703940-8DF7-4BD7-8DC9-E5F43E760BC1}" type="pres">
      <dgm:prSet presAssocID="{671B9D05-FEFF-4F9A-8A77-BFCA0D0460E8}" presName="node" presStyleLbl="node1" presStyleIdx="2" presStyleCnt="6">
        <dgm:presLayoutVars>
          <dgm:bulletEnabled val="1"/>
        </dgm:presLayoutVars>
      </dgm:prSet>
      <dgm:spPr/>
      <dgm:t>
        <a:bodyPr/>
        <a:lstStyle/>
        <a:p>
          <a:endParaRPr lang="zh-CN" altLang="en-US"/>
        </a:p>
      </dgm:t>
    </dgm:pt>
    <dgm:pt modelId="{66979019-3633-4AC4-A10D-3C46A3E7ADB5}" type="pres">
      <dgm:prSet presAssocID="{5D8E9490-ABE8-47A9-86DB-593B00645A52}" presName="parTrans" presStyleLbl="bgSibTrans2D1" presStyleIdx="3" presStyleCnt="6"/>
      <dgm:spPr/>
      <dgm:t>
        <a:bodyPr/>
        <a:lstStyle/>
        <a:p>
          <a:endParaRPr lang="zh-CN" altLang="en-US"/>
        </a:p>
      </dgm:t>
    </dgm:pt>
    <dgm:pt modelId="{5E2B1324-DC6F-4FC0-8FF6-2397D92E501D}" type="pres">
      <dgm:prSet presAssocID="{0CE9AEDF-E6B0-4B89-9D4C-475A42322A1F}" presName="node" presStyleLbl="node1" presStyleIdx="3" presStyleCnt="6">
        <dgm:presLayoutVars>
          <dgm:bulletEnabled val="1"/>
        </dgm:presLayoutVars>
      </dgm:prSet>
      <dgm:spPr/>
      <dgm:t>
        <a:bodyPr/>
        <a:lstStyle/>
        <a:p>
          <a:endParaRPr lang="zh-CN" altLang="en-US"/>
        </a:p>
      </dgm:t>
    </dgm:pt>
    <dgm:pt modelId="{A4C57E14-9FB2-4FD0-B66E-1FAF4E8517A3}" type="pres">
      <dgm:prSet presAssocID="{11DB1B88-00D9-48EE-9A54-99708F96F161}" presName="parTrans" presStyleLbl="bgSibTrans2D1" presStyleIdx="4" presStyleCnt="6"/>
      <dgm:spPr/>
      <dgm:t>
        <a:bodyPr/>
        <a:lstStyle/>
        <a:p>
          <a:endParaRPr lang="zh-CN" altLang="en-US"/>
        </a:p>
      </dgm:t>
    </dgm:pt>
    <dgm:pt modelId="{3F8F589B-F62D-4FF7-8265-D6CEF4278994}" type="pres">
      <dgm:prSet presAssocID="{4A6D65F9-4275-4DA1-8953-B2409EDDBB30}" presName="node" presStyleLbl="node1" presStyleIdx="4" presStyleCnt="6">
        <dgm:presLayoutVars>
          <dgm:bulletEnabled val="1"/>
        </dgm:presLayoutVars>
      </dgm:prSet>
      <dgm:spPr/>
      <dgm:t>
        <a:bodyPr/>
        <a:lstStyle/>
        <a:p>
          <a:endParaRPr lang="zh-CN" altLang="en-US"/>
        </a:p>
      </dgm:t>
    </dgm:pt>
    <dgm:pt modelId="{D9C7515D-3847-472E-A4F9-814C0E5E160B}" type="pres">
      <dgm:prSet presAssocID="{E56EB5DA-D4DA-4689-A50F-E5CE6ED8CD95}" presName="parTrans" presStyleLbl="bgSibTrans2D1" presStyleIdx="5" presStyleCnt="6"/>
      <dgm:spPr/>
      <dgm:t>
        <a:bodyPr/>
        <a:lstStyle/>
        <a:p>
          <a:endParaRPr lang="zh-CN" altLang="en-US"/>
        </a:p>
      </dgm:t>
    </dgm:pt>
    <dgm:pt modelId="{D1B761CF-3A41-4320-82D7-89375FBEF988}" type="pres">
      <dgm:prSet presAssocID="{D3CE76C2-4340-431D-B62B-1B1C1FE7F93A}" presName="node" presStyleLbl="node1" presStyleIdx="5" presStyleCnt="6">
        <dgm:presLayoutVars>
          <dgm:bulletEnabled val="1"/>
        </dgm:presLayoutVars>
      </dgm:prSet>
      <dgm:spPr/>
      <dgm:t>
        <a:bodyPr/>
        <a:lstStyle/>
        <a:p>
          <a:endParaRPr lang="zh-CN" altLang="en-US"/>
        </a:p>
      </dgm:t>
    </dgm:pt>
  </dgm:ptLst>
  <dgm:cxnLst>
    <dgm:cxn modelId="{D8A3BC5E-A911-4368-85DA-26167F035D11}" srcId="{44D979F4-0E26-4258-99F5-0BF8AFBF6D96}" destId="{0CE9AEDF-E6B0-4B89-9D4C-475A42322A1F}" srcOrd="3" destOrd="0" parTransId="{5D8E9490-ABE8-47A9-86DB-593B00645A52}" sibTransId="{3414434A-F927-49AB-99C8-D1420AFA7C53}"/>
    <dgm:cxn modelId="{9349BD6D-B26B-4E6E-BFAB-6DB794AEBC9F}" srcId="{44D979F4-0E26-4258-99F5-0BF8AFBF6D96}" destId="{4A6D65F9-4275-4DA1-8953-B2409EDDBB30}" srcOrd="4" destOrd="0" parTransId="{11DB1B88-00D9-48EE-9A54-99708F96F161}" sibTransId="{71FA76B5-C520-475A-AFB1-4B8F2D16717E}"/>
    <dgm:cxn modelId="{CEC7E288-7BD1-4D69-9C6C-F2DE28D663D9}" type="presOf" srcId="{DECF16F5-2E8D-444A-A36A-DB55EE3761E5}" destId="{47014C97-D197-4568-9DA3-A513A2DB3E93}" srcOrd="0" destOrd="0" presId="urn:microsoft.com/office/officeart/2005/8/layout/radial4"/>
    <dgm:cxn modelId="{672FD2FD-E5B9-47E3-8CB6-25343F82E71C}" type="presOf" srcId="{8D604763-A32B-4059-A8A4-3CB824F95E02}" destId="{0FF38BFE-5377-40C0-9430-D02C7A0E50DB}" srcOrd="0" destOrd="0" presId="urn:microsoft.com/office/officeart/2005/8/layout/radial4"/>
    <dgm:cxn modelId="{B2A6ABFE-87D1-4A2E-9A92-178621FFF2CE}" srcId="{44D979F4-0E26-4258-99F5-0BF8AFBF6D96}" destId="{D3CE76C2-4340-431D-B62B-1B1C1FE7F93A}" srcOrd="5" destOrd="0" parTransId="{E56EB5DA-D4DA-4689-A50F-E5CE6ED8CD95}" sibTransId="{A19728F0-7D79-4C20-907D-0813C5751BAD}"/>
    <dgm:cxn modelId="{DCFF857B-B3C6-4420-8A57-71C2552C290C}" srcId="{8D604763-A32B-4059-A8A4-3CB824F95E02}" destId="{44D979F4-0E26-4258-99F5-0BF8AFBF6D96}" srcOrd="0" destOrd="0" parTransId="{BDA7C2C7-25E2-43BB-97DA-9CE7DDC7240A}" sibTransId="{622E1CCB-D95E-4608-96AF-98B91762F853}"/>
    <dgm:cxn modelId="{86A02F60-E122-4482-B103-83FB7E4E5A6E}" type="presOf" srcId="{0CE9AEDF-E6B0-4B89-9D4C-475A42322A1F}" destId="{5E2B1324-DC6F-4FC0-8FF6-2397D92E501D}" srcOrd="0" destOrd="0" presId="urn:microsoft.com/office/officeart/2005/8/layout/radial4"/>
    <dgm:cxn modelId="{EA11848A-BF11-437B-8BF9-BE112022BB22}" srcId="{44D979F4-0E26-4258-99F5-0BF8AFBF6D96}" destId="{D311782E-A8B6-4F6D-885B-60BCEF9C5E83}" srcOrd="1" destOrd="0" parTransId="{DECF16F5-2E8D-444A-A36A-DB55EE3761E5}" sibTransId="{F0351FD2-3366-4EA6-9A8E-60304B819B3B}"/>
    <dgm:cxn modelId="{02C5A8FC-EA9F-4E44-AC2C-298B5EF732CB}" type="presOf" srcId="{D311782E-A8B6-4F6D-885B-60BCEF9C5E83}" destId="{A48E2F1A-E71E-4209-926B-0E25BEB1CF36}" srcOrd="0" destOrd="0" presId="urn:microsoft.com/office/officeart/2005/8/layout/radial4"/>
    <dgm:cxn modelId="{1C2F83F2-D922-4594-A4F9-A21CDF501BE0}" type="presOf" srcId="{FFA4CAD3-D0D9-489A-BFC9-B158986FA9ED}" destId="{116ABC27-F37E-4688-8361-435F6E11977A}" srcOrd="0" destOrd="0" presId="urn:microsoft.com/office/officeart/2005/8/layout/radial4"/>
    <dgm:cxn modelId="{5E3194B0-A896-45BB-B869-EC42440C467A}" type="presOf" srcId="{11DB1B88-00D9-48EE-9A54-99708F96F161}" destId="{A4C57E14-9FB2-4FD0-B66E-1FAF4E8517A3}" srcOrd="0" destOrd="0" presId="urn:microsoft.com/office/officeart/2005/8/layout/radial4"/>
    <dgm:cxn modelId="{D0121512-7109-4745-B8CE-BF28E3C4DBAC}" type="presOf" srcId="{44D979F4-0E26-4258-99F5-0BF8AFBF6D96}" destId="{265FEE3D-7611-40BD-A967-7593BF456D2E}" srcOrd="0" destOrd="0" presId="urn:microsoft.com/office/officeart/2005/8/layout/radial4"/>
    <dgm:cxn modelId="{BF7B4C95-3F50-4212-A5D1-581C1268E347}" srcId="{44D979F4-0E26-4258-99F5-0BF8AFBF6D96}" destId="{12AE5492-38AD-461A-A71E-9D54739E9E4B}" srcOrd="0" destOrd="0" parTransId="{4C039B5D-1405-4143-B694-1BB7F197295C}" sibTransId="{CB50FD68-47A9-490D-8CFF-A67A33ED0AB8}"/>
    <dgm:cxn modelId="{4017356F-EF6E-4530-8B39-E1410DE33A50}" type="presOf" srcId="{E56EB5DA-D4DA-4689-A50F-E5CE6ED8CD95}" destId="{D9C7515D-3847-472E-A4F9-814C0E5E160B}" srcOrd="0" destOrd="0" presId="urn:microsoft.com/office/officeart/2005/8/layout/radial4"/>
    <dgm:cxn modelId="{842C4E9F-2371-4F9E-9128-B67A02EFCB3F}" srcId="{44D979F4-0E26-4258-99F5-0BF8AFBF6D96}" destId="{671B9D05-FEFF-4F9A-8A77-BFCA0D0460E8}" srcOrd="2" destOrd="0" parTransId="{FFA4CAD3-D0D9-489A-BFC9-B158986FA9ED}" sibTransId="{FD4B51B9-5184-455D-8C07-630A8BA85D5E}"/>
    <dgm:cxn modelId="{DE74696A-C7A8-4364-B2F1-CE0B3A5B8F0B}" type="presOf" srcId="{4C039B5D-1405-4143-B694-1BB7F197295C}" destId="{3E132D3C-B5BA-4F33-A8D3-07A80FBA74F0}" srcOrd="0" destOrd="0" presId="urn:microsoft.com/office/officeart/2005/8/layout/radial4"/>
    <dgm:cxn modelId="{629AB691-6C08-40D5-9776-BEF7314C7784}" type="presOf" srcId="{671B9D05-FEFF-4F9A-8A77-BFCA0D0460E8}" destId="{D0703940-8DF7-4BD7-8DC9-E5F43E760BC1}" srcOrd="0" destOrd="0" presId="urn:microsoft.com/office/officeart/2005/8/layout/radial4"/>
    <dgm:cxn modelId="{918E4487-616E-4EEB-B6B1-B1C9C7F75100}" type="presOf" srcId="{5D8E9490-ABE8-47A9-86DB-593B00645A52}" destId="{66979019-3633-4AC4-A10D-3C46A3E7ADB5}" srcOrd="0" destOrd="0" presId="urn:microsoft.com/office/officeart/2005/8/layout/radial4"/>
    <dgm:cxn modelId="{34723235-44DF-42DA-B28B-C9491DD19E2E}" type="presOf" srcId="{4A6D65F9-4275-4DA1-8953-B2409EDDBB30}" destId="{3F8F589B-F62D-4FF7-8265-D6CEF4278994}" srcOrd="0" destOrd="0" presId="urn:microsoft.com/office/officeart/2005/8/layout/radial4"/>
    <dgm:cxn modelId="{7F25455B-72CD-42A4-9DAD-33ED18255589}" type="presOf" srcId="{12AE5492-38AD-461A-A71E-9D54739E9E4B}" destId="{95F6F015-EF17-40A5-920A-A538DC042401}" srcOrd="0" destOrd="0" presId="urn:microsoft.com/office/officeart/2005/8/layout/radial4"/>
    <dgm:cxn modelId="{CFD03CFD-FDB4-41FF-BAE8-E241C3D3489C}" type="presOf" srcId="{D3CE76C2-4340-431D-B62B-1B1C1FE7F93A}" destId="{D1B761CF-3A41-4320-82D7-89375FBEF988}" srcOrd="0" destOrd="0" presId="urn:microsoft.com/office/officeart/2005/8/layout/radial4"/>
    <dgm:cxn modelId="{752FCB58-3870-40BC-9142-DF96FFB4707B}" type="presParOf" srcId="{0FF38BFE-5377-40C0-9430-D02C7A0E50DB}" destId="{265FEE3D-7611-40BD-A967-7593BF456D2E}" srcOrd="0" destOrd="0" presId="urn:microsoft.com/office/officeart/2005/8/layout/radial4"/>
    <dgm:cxn modelId="{C6A8D978-7627-464F-85EF-6A3B60C5F1F8}" type="presParOf" srcId="{0FF38BFE-5377-40C0-9430-D02C7A0E50DB}" destId="{3E132D3C-B5BA-4F33-A8D3-07A80FBA74F0}" srcOrd="1" destOrd="0" presId="urn:microsoft.com/office/officeart/2005/8/layout/radial4"/>
    <dgm:cxn modelId="{54114106-94B7-4898-8AB3-73960A1175E5}" type="presParOf" srcId="{0FF38BFE-5377-40C0-9430-D02C7A0E50DB}" destId="{95F6F015-EF17-40A5-920A-A538DC042401}" srcOrd="2" destOrd="0" presId="urn:microsoft.com/office/officeart/2005/8/layout/radial4"/>
    <dgm:cxn modelId="{A8D47317-47C0-41BF-BC12-08E7E4532C63}" type="presParOf" srcId="{0FF38BFE-5377-40C0-9430-D02C7A0E50DB}" destId="{47014C97-D197-4568-9DA3-A513A2DB3E93}" srcOrd="3" destOrd="0" presId="urn:microsoft.com/office/officeart/2005/8/layout/radial4"/>
    <dgm:cxn modelId="{2DCB186C-E298-44BC-9D68-85D6D4D35200}" type="presParOf" srcId="{0FF38BFE-5377-40C0-9430-D02C7A0E50DB}" destId="{A48E2F1A-E71E-4209-926B-0E25BEB1CF36}" srcOrd="4" destOrd="0" presId="urn:microsoft.com/office/officeart/2005/8/layout/radial4"/>
    <dgm:cxn modelId="{C80D7CCA-FADE-4EB7-B4A7-5EBC33A80D7F}" type="presParOf" srcId="{0FF38BFE-5377-40C0-9430-D02C7A0E50DB}" destId="{116ABC27-F37E-4688-8361-435F6E11977A}" srcOrd="5" destOrd="0" presId="urn:microsoft.com/office/officeart/2005/8/layout/radial4"/>
    <dgm:cxn modelId="{53C80762-0B0B-4637-9424-1FC34544A88D}" type="presParOf" srcId="{0FF38BFE-5377-40C0-9430-D02C7A0E50DB}" destId="{D0703940-8DF7-4BD7-8DC9-E5F43E760BC1}" srcOrd="6" destOrd="0" presId="urn:microsoft.com/office/officeart/2005/8/layout/radial4"/>
    <dgm:cxn modelId="{94940BD0-9B6C-483D-B0C7-BB4602A58E92}" type="presParOf" srcId="{0FF38BFE-5377-40C0-9430-D02C7A0E50DB}" destId="{66979019-3633-4AC4-A10D-3C46A3E7ADB5}" srcOrd="7" destOrd="0" presId="urn:microsoft.com/office/officeart/2005/8/layout/radial4"/>
    <dgm:cxn modelId="{C184DD6C-E9C9-433C-937E-74E487631DA4}" type="presParOf" srcId="{0FF38BFE-5377-40C0-9430-D02C7A0E50DB}" destId="{5E2B1324-DC6F-4FC0-8FF6-2397D92E501D}" srcOrd="8" destOrd="0" presId="urn:microsoft.com/office/officeart/2005/8/layout/radial4"/>
    <dgm:cxn modelId="{12A0E3BB-8A15-457F-AF54-E57CBB5C3B05}" type="presParOf" srcId="{0FF38BFE-5377-40C0-9430-D02C7A0E50DB}" destId="{A4C57E14-9FB2-4FD0-B66E-1FAF4E8517A3}" srcOrd="9" destOrd="0" presId="urn:microsoft.com/office/officeart/2005/8/layout/radial4"/>
    <dgm:cxn modelId="{40C107F8-DC37-436E-BED9-0FD81666BB97}" type="presParOf" srcId="{0FF38BFE-5377-40C0-9430-D02C7A0E50DB}" destId="{3F8F589B-F62D-4FF7-8265-D6CEF4278994}" srcOrd="10" destOrd="0" presId="urn:microsoft.com/office/officeart/2005/8/layout/radial4"/>
    <dgm:cxn modelId="{823C0C6F-FB32-40E0-B516-246A1CCD10E7}" type="presParOf" srcId="{0FF38BFE-5377-40C0-9430-D02C7A0E50DB}" destId="{D9C7515D-3847-472E-A4F9-814C0E5E160B}" srcOrd="11" destOrd="0" presId="urn:microsoft.com/office/officeart/2005/8/layout/radial4"/>
    <dgm:cxn modelId="{DF948F68-CCE6-42BE-AD74-379B308D6B16}" type="presParOf" srcId="{0FF38BFE-5377-40C0-9430-D02C7A0E50DB}" destId="{D1B761CF-3A41-4320-82D7-89375FBEF988}" srcOrd="12"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A1F985-9280-40BD-AA9D-7DB04041B56C}" type="datetimeFigureOut">
              <a:rPr lang="zh-CN" altLang="en-US" smtClean="0"/>
              <a:pPr/>
              <a:t>2019-05-21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A88AB2-CAB4-48F8-AD10-8A3F56B8914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标题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grpSp>
        <p:nvGrpSpPr>
          <p:cNvPr id="2" name="组合 1"/>
          <p:cNvGrpSpPr/>
          <p:nvPr/>
        </p:nvGrpSpPr>
        <p:grpSpPr>
          <a:xfrm>
            <a:off x="-3765"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fld id="{6EABF479-D1A0-4F73-BCA8-6B85BC5C6D5A}" type="datetimeFigureOut">
              <a:rPr lang="zh-CN" altLang="en-US" smtClean="0"/>
              <a:pPr/>
              <a:t>2019-05-21</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fld id="{311EE983-416C-419C-8302-2979B8E9A003}"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481329"/>
            <a:ext cx="8229600" cy="4386071"/>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6EABF479-D1A0-4F73-BCA8-6B85BC5C6D5A}" type="datetimeFigureOut">
              <a:rPr lang="zh-CN" altLang="en-US" smtClean="0"/>
              <a:pPr/>
              <a:t>2019-05-21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1EE983-416C-419C-8302-2979B8E9A003}"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6EABF479-D1A0-4F73-BCA8-6B85BC5C6D5A}" type="datetimeFigureOut">
              <a:rPr lang="zh-CN" altLang="en-US" smtClean="0"/>
              <a:pPr/>
              <a:t>2019-05-21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1EE983-416C-419C-8302-2979B8E9A003}"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6EABF479-D1A0-4F73-BCA8-6B85BC5C6D5A}" type="datetimeFigureOut">
              <a:rPr lang="zh-CN" altLang="en-US" smtClean="0"/>
              <a:pPr/>
              <a:t>2019-05-21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1EE983-416C-419C-8302-2979B8E9A003}" type="slidenum">
              <a:rPr lang="zh-CN" altLang="en-US" smtClean="0"/>
              <a:pPr/>
              <a:t>‹#›</a:t>
            </a:fld>
            <a:endParaRPr lang="zh-CN" altLang="en-US"/>
          </a:p>
        </p:txBody>
      </p:sp>
      <p:sp>
        <p:nvSpPr>
          <p:cNvPr id="7" name="标题 6"/>
          <p:cNvSpPr>
            <a:spLocks noGrp="1"/>
          </p:cNvSpPr>
          <p:nvPr>
            <p:ph type="title"/>
          </p:nvPr>
        </p:nvSpPr>
        <p:spPr/>
        <p:txBody>
          <a:bodyPr rtlCol="0"/>
          <a:lstStyle/>
          <a:p>
            <a:r>
              <a:rPr kumimoji="0" lang="zh-CN" altLang="en-US" smtClean="0"/>
              <a:t>单击此处编辑母版标题样式</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6EABF479-D1A0-4F73-BCA8-6B85BC5C6D5A}" type="datetimeFigureOut">
              <a:rPr lang="zh-CN" altLang="en-US" smtClean="0"/>
              <a:pPr/>
              <a:t>2019-05-21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1EE983-416C-419C-8302-2979B8E9A003}" type="slidenum">
              <a:rPr lang="zh-CN" altLang="en-US" smtClean="0"/>
              <a:pPr/>
              <a:t>‹#›</a:t>
            </a:fld>
            <a:endParaRPr lang="zh-CN" altLang="en-US"/>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6EABF479-D1A0-4F73-BCA8-6B85BC5C6D5A}" type="datetimeFigureOut">
              <a:rPr lang="zh-CN" altLang="en-US" smtClean="0"/>
              <a:pPr/>
              <a:t>2019-05-21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1EE983-416C-419C-8302-2979B8E9A003}" type="slidenum">
              <a:rPr lang="zh-CN" altLang="en-US" smtClean="0"/>
              <a:pPr/>
              <a:t>‹#›</a:t>
            </a:fld>
            <a:endParaRPr lang="zh-CN" altLang="en-US"/>
          </a:p>
        </p:txBody>
      </p:sp>
      <p:sp>
        <p:nvSpPr>
          <p:cNvPr id="8" name="标题 7"/>
          <p:cNvSpPr>
            <a:spLocks noGrp="1"/>
          </p:cNvSpPr>
          <p:nvPr>
            <p:ph type="title"/>
          </p:nvPr>
        </p:nvSpPr>
        <p:spPr/>
        <p:txBody>
          <a:bodyPr rtlCol="0"/>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6EABF479-D1A0-4F73-BCA8-6B85BC5C6D5A}" type="datetimeFigureOut">
              <a:rPr lang="zh-CN" altLang="en-US" smtClean="0"/>
              <a:pPr/>
              <a:t>2019-05-21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11EE983-416C-419C-8302-2979B8E9A003}"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EABF479-D1A0-4F73-BCA8-6B85BC5C6D5A}" type="datetimeFigureOut">
              <a:rPr lang="zh-CN" altLang="en-US" smtClean="0"/>
              <a:pPr/>
              <a:t>2019-05-21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11EE983-416C-419C-8302-2979B8E9A003}" type="slidenum">
              <a:rPr lang="zh-CN" altLang="en-US" smtClean="0"/>
              <a:pPr/>
              <a:t>‹#›</a:t>
            </a:fld>
            <a:endParaRPr lang="zh-CN" altLang="en-US"/>
          </a:p>
        </p:txBody>
      </p:sp>
      <p:sp>
        <p:nvSpPr>
          <p:cNvPr id="6" name="标题 5"/>
          <p:cNvSpPr>
            <a:spLocks noGrp="1"/>
          </p:cNvSpPr>
          <p:nvPr>
            <p:ph type="title"/>
          </p:nvPr>
        </p:nvSpPr>
        <p:spPr/>
        <p:txBody>
          <a:bodyPr rtlCol="0"/>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ABF479-D1A0-4F73-BCA8-6B85BC5C6D5A}" type="datetimeFigureOut">
              <a:rPr lang="zh-CN" altLang="en-US" smtClean="0"/>
              <a:pPr/>
              <a:t>2019-05-21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11EE983-416C-419C-8302-2979B8E9A003}"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p>
            <a:fld id="{6EABF479-D1A0-4F73-BCA8-6B85BC5C6D5A}" type="datetimeFigureOut">
              <a:rPr lang="zh-CN" altLang="en-US" smtClean="0"/>
              <a:pPr/>
              <a:t>2019-05-21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1EE983-416C-419C-8302-2979B8E9A003}"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smtClean="0"/>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fld id="{6EABF479-D1A0-4F73-BCA8-6B85BC5C6D5A}" type="datetimeFigureOut">
              <a:rPr lang="zh-CN" altLang="en-US" smtClean="0"/>
              <a:pPr/>
              <a:t>2019-05-21</a:t>
            </a:fld>
            <a:endParaRPr lang="zh-CN" altLang="en-US"/>
          </a:p>
        </p:txBody>
      </p:sp>
      <p:sp>
        <p:nvSpPr>
          <p:cNvPr id="6" name="页脚占位符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CN" altLang="en-US"/>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311EE983-416C-419C-8302-2979B8E9A003}" type="slidenum">
              <a:rPr lang="zh-CN" altLang="en-US" smtClean="0"/>
              <a:pPr/>
              <a:t>‹#›</a:t>
            </a:fld>
            <a:endParaRPr lang="zh-CN" altLang="en-US"/>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smtClean="0"/>
              <a:t>单击此处编辑母版标题样式</a:t>
            </a:r>
            <a:endParaRPr kumimoji="0" lang="en-US"/>
          </a:p>
        </p:txBody>
      </p:sp>
      <p:sp>
        <p:nvSpPr>
          <p:cNvPr id="8" name="任意多边形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任意多边形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直接连接符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任意多边形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zh-CN" altLang="en-US" dirty="0" smtClean="0"/>
              <a:t>单击此处编辑母版文本样式</a:t>
            </a:r>
          </a:p>
          <a:p>
            <a:pPr lvl="1" eaLnBrk="1" latinLnBrk="0" hangingPunct="1"/>
            <a:r>
              <a:rPr kumimoji="0" lang="zh-CN" altLang="en-US" dirty="0" smtClean="0"/>
              <a:t>第二级</a:t>
            </a:r>
          </a:p>
          <a:p>
            <a:pPr lvl="2" eaLnBrk="1" latinLnBrk="0" hangingPunct="1"/>
            <a:r>
              <a:rPr kumimoji="0" lang="zh-CN" altLang="en-US" dirty="0" smtClean="0"/>
              <a:t>第三级</a:t>
            </a:r>
          </a:p>
          <a:p>
            <a:pPr lvl="3" eaLnBrk="1" latinLnBrk="0" hangingPunct="1"/>
            <a:r>
              <a:rPr kumimoji="0" lang="zh-CN" altLang="en-US" dirty="0" smtClean="0"/>
              <a:t>第四级</a:t>
            </a:r>
          </a:p>
          <a:p>
            <a:pPr lvl="4" eaLnBrk="1" latinLnBrk="0" hangingPunct="1"/>
            <a:r>
              <a:rPr kumimoji="0" lang="zh-CN" altLang="en-US" dirty="0" smtClean="0"/>
              <a:t>第五级</a:t>
            </a:r>
            <a:endParaRPr kumimoji="0" lang="en-US" dirty="0"/>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EABF479-D1A0-4F73-BCA8-6B85BC5C6D5A}" type="datetimeFigureOut">
              <a:rPr lang="zh-CN" altLang="en-US" smtClean="0"/>
              <a:pPr/>
              <a:t>2019-05-21</a:t>
            </a:fld>
            <a:endParaRPr lang="zh-CN" altLang="en-US"/>
          </a:p>
        </p:txBody>
      </p:sp>
      <p:sp>
        <p:nvSpPr>
          <p:cNvPr id="22" name="页脚占位符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CN" altLang="en-US"/>
          </a:p>
        </p:txBody>
      </p:sp>
      <p:sp>
        <p:nvSpPr>
          <p:cNvPr id="18" name="灯片编号占位符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11EE983-416C-419C-8302-2979B8E9A00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opac.lib.nankai.edu.cn/"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www.cashl.edu.cn/search/defaultbody.as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hyperlink" Target="http://www.cashl.edu.cn/portal/index.jsp"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85800" y="571480"/>
            <a:ext cx="7772400" cy="3028971"/>
          </a:xfrm>
        </p:spPr>
        <p:txBody>
          <a:bodyPr>
            <a:normAutofit/>
          </a:bodyPr>
          <a:lstStyle/>
          <a:p>
            <a:r>
              <a:rPr lang="zh-CN" altLang="en-US" b="1" dirty="0" smtClean="0">
                <a:solidFill>
                  <a:schemeClr val="accent2">
                    <a:lumMod val="75000"/>
                  </a:schemeClr>
                </a:solidFill>
                <a:latin typeface="华文行楷" pitchFamily="2" charset="-122"/>
                <a:ea typeface="华文行楷" pitchFamily="2" charset="-122"/>
              </a:rPr>
              <a:t>找不到文献怎么办？</a:t>
            </a:r>
            <a:r>
              <a:rPr lang="en-US" altLang="zh-CN" b="1" dirty="0" smtClean="0">
                <a:solidFill>
                  <a:schemeClr val="accent2">
                    <a:lumMod val="75000"/>
                  </a:schemeClr>
                </a:solidFill>
                <a:latin typeface="华文行楷" pitchFamily="2" charset="-122"/>
                <a:ea typeface="华文行楷" pitchFamily="2" charset="-122"/>
              </a:rPr>
              <a:t/>
            </a:r>
            <a:br>
              <a:rPr lang="en-US" altLang="zh-CN" b="1" dirty="0" smtClean="0">
                <a:solidFill>
                  <a:schemeClr val="accent2">
                    <a:lumMod val="75000"/>
                  </a:schemeClr>
                </a:solidFill>
                <a:latin typeface="华文行楷" pitchFamily="2" charset="-122"/>
                <a:ea typeface="华文行楷" pitchFamily="2" charset="-122"/>
              </a:rPr>
            </a:br>
            <a:r>
              <a:rPr lang="en-US" altLang="zh-CN" b="1" dirty="0" smtClean="0">
                <a:solidFill>
                  <a:schemeClr val="accent2">
                    <a:lumMod val="75000"/>
                  </a:schemeClr>
                </a:solidFill>
                <a:latin typeface="华文行楷" pitchFamily="2" charset="-122"/>
                <a:ea typeface="华文行楷" pitchFamily="2" charset="-122"/>
              </a:rPr>
              <a:t>—</a:t>
            </a:r>
            <a:r>
              <a:rPr lang="zh-CN" altLang="en-US" b="1" dirty="0" smtClean="0">
                <a:solidFill>
                  <a:schemeClr val="accent2">
                    <a:lumMod val="75000"/>
                  </a:schemeClr>
                </a:solidFill>
                <a:latin typeface="华文行楷" pitchFamily="2" charset="-122"/>
                <a:ea typeface="华文行楷" pitchFamily="2" charset="-122"/>
              </a:rPr>
              <a:t>馆际互借与文献传递服务</a:t>
            </a:r>
            <a:r>
              <a:rPr lang="en-US" altLang="zh-CN" sz="4000" b="1" dirty="0" smtClean="0">
                <a:solidFill>
                  <a:schemeClr val="accent2">
                    <a:lumMod val="75000"/>
                  </a:schemeClr>
                </a:solidFill>
                <a:latin typeface="华文行楷" pitchFamily="2" charset="-122"/>
                <a:ea typeface="华文行楷" pitchFamily="2" charset="-122"/>
              </a:rPr>
              <a:t/>
            </a:r>
            <a:br>
              <a:rPr lang="en-US" altLang="zh-CN" sz="4000" b="1" dirty="0" smtClean="0">
                <a:solidFill>
                  <a:schemeClr val="accent2">
                    <a:lumMod val="75000"/>
                  </a:schemeClr>
                </a:solidFill>
                <a:latin typeface="华文行楷" pitchFamily="2" charset="-122"/>
                <a:ea typeface="华文行楷" pitchFamily="2" charset="-122"/>
              </a:rPr>
            </a:br>
            <a:endParaRPr lang="zh-CN" altLang="en-US" sz="4000" b="1" dirty="0">
              <a:solidFill>
                <a:schemeClr val="accent2">
                  <a:lumMod val="75000"/>
                </a:schemeClr>
              </a:solidFill>
              <a:latin typeface="华文行楷" pitchFamily="2" charset="-122"/>
              <a:ea typeface="华文行楷" pitchFamily="2" charset="-122"/>
            </a:endParaRPr>
          </a:p>
        </p:txBody>
      </p:sp>
      <p:sp>
        <p:nvSpPr>
          <p:cNvPr id="5" name="副标题 4"/>
          <p:cNvSpPr>
            <a:spLocks noGrp="1"/>
          </p:cNvSpPr>
          <p:nvPr>
            <p:ph type="subTitle" idx="1"/>
          </p:nvPr>
        </p:nvSpPr>
        <p:spPr>
          <a:xfrm>
            <a:off x="685800" y="3611607"/>
            <a:ext cx="6315092" cy="1199704"/>
          </a:xfrm>
        </p:spPr>
        <p:txBody>
          <a:bodyPr>
            <a:normAutofit fontScale="25000" lnSpcReduction="20000"/>
          </a:bodyPr>
          <a:lstStyle/>
          <a:p>
            <a:endParaRPr lang="en-US" altLang="zh-CN" sz="3600" b="1" dirty="0" smtClean="0">
              <a:latin typeface="华文行楷" pitchFamily="2" charset="-122"/>
              <a:ea typeface="华文行楷" pitchFamily="2" charset="-122"/>
            </a:endParaRPr>
          </a:p>
          <a:p>
            <a:endParaRPr lang="en-US" altLang="zh-CN" sz="3600" b="1" dirty="0" smtClean="0">
              <a:latin typeface="华文行楷" pitchFamily="2" charset="-122"/>
              <a:ea typeface="华文行楷" pitchFamily="2" charset="-122"/>
            </a:endParaRPr>
          </a:p>
          <a:p>
            <a:endParaRPr lang="en-US" altLang="zh-CN" sz="3600" b="1" dirty="0" smtClean="0">
              <a:latin typeface="华文行楷" pitchFamily="2" charset="-122"/>
              <a:ea typeface="华文行楷" pitchFamily="2" charset="-122"/>
            </a:endParaRPr>
          </a:p>
          <a:p>
            <a:r>
              <a:rPr lang="zh-CN" altLang="en-US" sz="16000" b="1" dirty="0" smtClean="0">
                <a:latin typeface="华文行楷" pitchFamily="2" charset="-122"/>
                <a:ea typeface="华文行楷" pitchFamily="2" charset="-122"/>
              </a:rPr>
              <a:t>图书馆</a:t>
            </a:r>
            <a:endParaRPr lang="en-US" altLang="zh-CN" sz="16000" b="1" dirty="0" smtClean="0">
              <a:latin typeface="华文行楷" pitchFamily="2" charset="-122"/>
              <a:ea typeface="华文行楷" pitchFamily="2" charset="-122"/>
            </a:endParaRPr>
          </a:p>
          <a:p>
            <a:endParaRPr lang="en-US" altLang="zh-CN" sz="3600" b="1" dirty="0" smtClean="0">
              <a:latin typeface="华文行楷" pitchFamily="2" charset="-122"/>
              <a:ea typeface="华文行楷" pitchFamily="2" charset="-122"/>
            </a:endParaRPr>
          </a:p>
          <a:p>
            <a:endParaRPr lang="en-US" altLang="zh-CN" sz="3600" b="1" dirty="0" smtClean="0">
              <a:latin typeface="华文行楷" pitchFamily="2" charset="-122"/>
              <a:ea typeface="华文行楷" pitchFamily="2" charset="-122"/>
            </a:endParaRPr>
          </a:p>
          <a:p>
            <a:endParaRPr lang="en-US" altLang="zh-CN" sz="3600" b="1" dirty="0" smtClean="0">
              <a:latin typeface="华文行楷" pitchFamily="2" charset="-122"/>
              <a:ea typeface="华文行楷" pitchFamily="2" charset="-122"/>
            </a:endParaRPr>
          </a:p>
          <a:p>
            <a:endParaRPr lang="en-US" altLang="zh-CN" sz="3600" b="1" dirty="0" smtClean="0">
              <a:latin typeface="华文行楷" pitchFamily="2" charset="-122"/>
              <a:ea typeface="华文行楷" pitchFamily="2" charset="-122"/>
            </a:endParaRPr>
          </a:p>
          <a:p>
            <a:endParaRPr lang="en-US" altLang="zh-CN" sz="3600" b="1" dirty="0" smtClean="0">
              <a:latin typeface="华文行楷" pitchFamily="2" charset="-122"/>
              <a:ea typeface="华文行楷" pitchFamily="2" charset="-122"/>
            </a:endParaRPr>
          </a:p>
          <a:p>
            <a:r>
              <a:rPr lang="zh-CN" altLang="en-US" sz="3600" b="1" dirty="0" smtClean="0">
                <a:latin typeface="华文行楷" pitchFamily="2" charset="-122"/>
                <a:ea typeface="华文行楷" pitchFamily="2" charset="-122"/>
              </a:rPr>
              <a:t>     </a:t>
            </a:r>
            <a:endParaRPr lang="en-US" altLang="zh-CN" sz="3600" b="1" dirty="0" smtClean="0">
              <a:solidFill>
                <a:schemeClr val="accent2">
                  <a:lumMod val="50000"/>
                </a:schemeClr>
              </a:solidFill>
              <a:latin typeface="华文行楷" pitchFamily="2" charset="-122"/>
              <a:ea typeface="华文行楷" pitchFamily="2" charset="-122"/>
            </a:endParaRPr>
          </a:p>
          <a:p>
            <a:endParaRPr lang="zh-CN" altLang="en-US" sz="3600" b="1" dirty="0">
              <a:solidFill>
                <a:schemeClr val="accent2">
                  <a:lumMod val="50000"/>
                </a:schemeClr>
              </a:solidFill>
              <a:latin typeface="华文行楷" pitchFamily="2" charset="-122"/>
              <a:ea typeface="华文行楷"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lnSpcReduction="10000"/>
          </a:bodyPr>
          <a:lstStyle/>
          <a:p>
            <a:pPr>
              <a:lnSpc>
                <a:spcPct val="90000"/>
              </a:lnSpc>
              <a:buFont typeface="Wingdings" pitchFamily="2" charset="2"/>
              <a:buNone/>
            </a:pPr>
            <a:r>
              <a:rPr lang="zh-CN" altLang="en-US" b="1" dirty="0" smtClean="0"/>
              <a:t>           </a:t>
            </a:r>
            <a:endParaRPr lang="en-US" altLang="zh-CN" b="1" dirty="0" smtClean="0"/>
          </a:p>
          <a:p>
            <a:pPr>
              <a:lnSpc>
                <a:spcPct val="90000"/>
              </a:lnSpc>
              <a:buFont typeface="Wingdings" pitchFamily="2" charset="2"/>
              <a:buNone/>
            </a:pPr>
            <a:r>
              <a:rPr lang="en-US" altLang="zh-CN" b="1" dirty="0" smtClean="0"/>
              <a:t>          </a:t>
            </a:r>
            <a:r>
              <a:rPr lang="zh-CN" altLang="en-US" sz="3200" b="1" dirty="0" smtClean="0">
                <a:latin typeface="楷体" pitchFamily="49" charset="-122"/>
                <a:ea typeface="楷体" pitchFamily="49" charset="-122"/>
              </a:rPr>
              <a:t>主要检索途径：在线馆藏目录</a:t>
            </a:r>
            <a:r>
              <a:rPr lang="en-US" altLang="zh-CN" sz="3200" b="1" dirty="0" smtClean="0">
                <a:latin typeface="楷体" pitchFamily="49" charset="-122"/>
                <a:ea typeface="楷体" pitchFamily="49" charset="-122"/>
              </a:rPr>
              <a:t>(OPAC)</a:t>
            </a:r>
          </a:p>
          <a:p>
            <a:pPr>
              <a:lnSpc>
                <a:spcPct val="90000"/>
              </a:lnSpc>
              <a:buFont typeface="Wingdings" pitchFamily="2" charset="2"/>
              <a:buNone/>
            </a:pPr>
            <a:endParaRPr lang="en-US" altLang="zh-CN" b="1" dirty="0" smtClean="0"/>
          </a:p>
          <a:p>
            <a:pPr>
              <a:lnSpc>
                <a:spcPct val="90000"/>
              </a:lnSpc>
              <a:buFont typeface="Wingdings" pitchFamily="2" charset="2"/>
              <a:buNone/>
            </a:pPr>
            <a:r>
              <a:rPr lang="en-US" altLang="zh-CN" b="1" dirty="0" smtClean="0">
                <a:latin typeface="Malgun Gothic" pitchFamily="34" charset="-127"/>
                <a:ea typeface="Malgun Gothic" pitchFamily="34" charset="-127"/>
                <a:cs typeface="Meiryo" pitchFamily="34" charset="-128"/>
              </a:rPr>
              <a:t>           </a:t>
            </a:r>
            <a:r>
              <a:rPr lang="en-US" altLang="zh-CN" b="1" dirty="0" smtClean="0">
                <a:latin typeface="Malgun Gothic" pitchFamily="34" charset="-127"/>
                <a:ea typeface="Malgun Gothic" pitchFamily="34" charset="-127"/>
                <a:cs typeface="Meiryo" pitchFamily="34" charset="-128"/>
                <a:hlinkClick r:id="rId2"/>
              </a:rPr>
              <a:t>http://opac.lib.nankai.edu.cn/</a:t>
            </a:r>
            <a:endParaRPr lang="en-US" altLang="zh-CN" b="1" dirty="0" smtClean="0">
              <a:latin typeface="Malgun Gothic" pitchFamily="34" charset="-127"/>
              <a:ea typeface="Malgun Gothic" pitchFamily="34" charset="-127"/>
              <a:cs typeface="Meiryo" pitchFamily="34" charset="-128"/>
            </a:endParaRPr>
          </a:p>
          <a:p>
            <a:pPr>
              <a:lnSpc>
                <a:spcPct val="90000"/>
              </a:lnSpc>
              <a:buFont typeface="Wingdings" pitchFamily="2" charset="2"/>
              <a:buNone/>
            </a:pPr>
            <a:r>
              <a:rPr lang="en-US" altLang="zh-CN" b="1" dirty="0" smtClean="0">
                <a:latin typeface="Malgun Gothic" pitchFamily="34" charset="-127"/>
                <a:ea typeface="Malgun Gothic" pitchFamily="34" charset="-127"/>
                <a:cs typeface="Meiryo" pitchFamily="34" charset="-128"/>
              </a:rPr>
              <a:t>   </a:t>
            </a:r>
          </a:p>
          <a:p>
            <a:pPr>
              <a:lnSpc>
                <a:spcPct val="90000"/>
              </a:lnSpc>
              <a:buFont typeface="Wingdings" pitchFamily="2" charset="2"/>
              <a:buNone/>
            </a:pPr>
            <a:r>
              <a:rPr lang="en-US" altLang="zh-CN" b="1" dirty="0" smtClean="0">
                <a:latin typeface="Malgun Gothic" pitchFamily="34" charset="-127"/>
                <a:ea typeface="Malgun Gothic" pitchFamily="34" charset="-127"/>
                <a:cs typeface="Meiryo" pitchFamily="34" charset="-128"/>
              </a:rPr>
              <a:t>       </a:t>
            </a:r>
            <a:r>
              <a:rPr lang="en-US" altLang="zh-CN" b="1" dirty="0" smtClean="0">
                <a:latin typeface="华文楷体" pitchFamily="2" charset="-122"/>
                <a:ea typeface="华文楷体" pitchFamily="2" charset="-122"/>
                <a:cs typeface="Meiryo" pitchFamily="34" charset="-128"/>
              </a:rPr>
              <a:t>20</a:t>
            </a:r>
            <a:r>
              <a:rPr lang="zh-CN" altLang="en-US" b="1" dirty="0" smtClean="0">
                <a:latin typeface="华文楷体" pitchFamily="2" charset="-122"/>
                <a:ea typeface="华文楷体" pitchFamily="2" charset="-122"/>
                <a:cs typeface="Meiryo" pitchFamily="34" charset="-128"/>
              </a:rPr>
              <a:t>世纪</a:t>
            </a:r>
            <a:r>
              <a:rPr lang="en-US" altLang="zh-CN" b="1" dirty="0" smtClean="0">
                <a:latin typeface="华文楷体" pitchFamily="2" charset="-122"/>
                <a:ea typeface="华文楷体" pitchFamily="2" charset="-122"/>
                <a:cs typeface="Meiryo" pitchFamily="34" charset="-128"/>
              </a:rPr>
              <a:t>70</a:t>
            </a:r>
            <a:r>
              <a:rPr lang="zh-CN" altLang="en-US" b="1" dirty="0" smtClean="0">
                <a:latin typeface="华文楷体" pitchFamily="2" charset="-122"/>
                <a:ea typeface="华文楷体" pitchFamily="2" charset="-122"/>
                <a:cs typeface="Meiryo" pitchFamily="34" charset="-128"/>
              </a:rPr>
              <a:t>年代初发端于美国大学和公共图书馆， </a:t>
            </a:r>
            <a:r>
              <a:rPr lang="en-US" altLang="zh-CN" b="1" dirty="0" smtClean="0">
                <a:latin typeface="华文楷体" pitchFamily="2" charset="-122"/>
                <a:ea typeface="华文楷体" pitchFamily="2" charset="-122"/>
                <a:cs typeface="Meiryo" pitchFamily="34" charset="-128"/>
              </a:rPr>
              <a:t>On-line Public Access Catalogue(</a:t>
            </a:r>
            <a:r>
              <a:rPr lang="zh-CN" altLang="en-US" b="1" dirty="0" smtClean="0">
                <a:latin typeface="华文楷体" pitchFamily="2" charset="-122"/>
                <a:ea typeface="华文楷体" pitchFamily="2" charset="-122"/>
                <a:cs typeface="Meiryo" pitchFamily="34" charset="-128"/>
              </a:rPr>
              <a:t>联机公共查询目录</a:t>
            </a:r>
            <a:r>
              <a:rPr lang="en-US" altLang="zh-CN" b="1" dirty="0" smtClean="0">
                <a:latin typeface="华文楷体" pitchFamily="2" charset="-122"/>
                <a:ea typeface="华文楷体" pitchFamily="2" charset="-122"/>
                <a:cs typeface="Meiryo" pitchFamily="34" charset="-128"/>
              </a:rPr>
              <a:t>)</a:t>
            </a:r>
            <a:r>
              <a:rPr lang="zh-CN" altLang="en-US" b="1" dirty="0" smtClean="0">
                <a:latin typeface="华文楷体" pitchFamily="2" charset="-122"/>
                <a:ea typeface="华文楷体" pitchFamily="2" charset="-122"/>
                <a:cs typeface="Meiryo" pitchFamily="34" charset="-128"/>
              </a:rPr>
              <a:t>，其含义是传统读者目录查询的自动化，是一种通过网络查询馆藏信息资源的联机检索系统，用户可以不受空间地点的限制，查询各图书馆的</a:t>
            </a:r>
            <a:r>
              <a:rPr lang="en-US" altLang="zh-CN" b="1" dirty="0" smtClean="0">
                <a:latin typeface="华文楷体" pitchFamily="2" charset="-122"/>
                <a:ea typeface="华文楷体" pitchFamily="2" charset="-122"/>
                <a:cs typeface="Meiryo" pitchFamily="34" charset="-128"/>
              </a:rPr>
              <a:t>OPAC</a:t>
            </a:r>
            <a:r>
              <a:rPr lang="zh-CN" altLang="en-US" b="1" dirty="0" smtClean="0">
                <a:latin typeface="华文楷体" pitchFamily="2" charset="-122"/>
                <a:ea typeface="华文楷体" pitchFamily="2" charset="-122"/>
                <a:cs typeface="Meiryo" pitchFamily="34" charset="-128"/>
              </a:rPr>
              <a:t>资源</a:t>
            </a:r>
          </a:p>
          <a:p>
            <a:pPr>
              <a:lnSpc>
                <a:spcPct val="90000"/>
              </a:lnSpc>
              <a:buFont typeface="Wingdings" pitchFamily="2" charset="2"/>
              <a:buNone/>
            </a:pPr>
            <a:r>
              <a:rPr lang="zh-CN" altLang="en-US" b="1" dirty="0" smtClean="0"/>
              <a:t>        </a:t>
            </a:r>
          </a:p>
          <a:p>
            <a:endParaRPr lang="zh-CN" altLang="en-US" dirty="0"/>
          </a:p>
        </p:txBody>
      </p:sp>
      <p:sp>
        <p:nvSpPr>
          <p:cNvPr id="2" name="标题 1"/>
          <p:cNvSpPr>
            <a:spLocks noGrp="1"/>
          </p:cNvSpPr>
          <p:nvPr>
            <p:ph type="title"/>
          </p:nvPr>
        </p:nvSpPr>
        <p:spPr>
          <a:xfrm>
            <a:off x="1428728" y="285728"/>
            <a:ext cx="7498080" cy="1143000"/>
          </a:xfrm>
        </p:spPr>
        <p:txBody>
          <a:bodyPr>
            <a:normAutofit fontScale="90000"/>
          </a:bodyPr>
          <a:lstStyle/>
          <a:p>
            <a:r>
              <a:rPr lang="en-US" altLang="zh-CN" sz="4400" dirty="0" smtClean="0">
                <a:solidFill>
                  <a:schemeClr val="accent2">
                    <a:lumMod val="50000"/>
                  </a:schemeClr>
                </a:solidFill>
                <a:latin typeface="楷体" pitchFamily="49" charset="-122"/>
                <a:ea typeface="楷体" pitchFamily="49" charset="-122"/>
              </a:rPr>
              <a:t/>
            </a:r>
            <a:br>
              <a:rPr lang="en-US" altLang="zh-CN" sz="4400" dirty="0" smtClean="0">
                <a:solidFill>
                  <a:schemeClr val="accent2">
                    <a:lumMod val="50000"/>
                  </a:schemeClr>
                </a:solidFill>
                <a:latin typeface="楷体" pitchFamily="49" charset="-122"/>
                <a:ea typeface="楷体" pitchFamily="49" charset="-122"/>
              </a:rPr>
            </a:br>
            <a:r>
              <a:rPr lang="en-US" altLang="zh-CN" sz="4400" dirty="0" smtClean="0">
                <a:solidFill>
                  <a:schemeClr val="tx1"/>
                </a:solidFill>
                <a:latin typeface="楷体" pitchFamily="49" charset="-122"/>
                <a:ea typeface="楷体" pitchFamily="49" charset="-122"/>
              </a:rPr>
              <a:t>1.1.1 </a:t>
            </a:r>
            <a:r>
              <a:rPr lang="zh-CN" altLang="en-US" sz="4400" b="1" dirty="0" smtClean="0">
                <a:solidFill>
                  <a:schemeClr val="tx1"/>
                </a:solidFill>
                <a:latin typeface="楷体" pitchFamily="49" charset="-122"/>
                <a:ea typeface="楷体" pitchFamily="49" charset="-122"/>
              </a:rPr>
              <a:t>图书</a:t>
            </a:r>
            <a:r>
              <a:rPr lang="zh-CN" altLang="en-US" b="1" dirty="0" smtClean="0">
                <a:solidFill>
                  <a:schemeClr val="tx1"/>
                </a:solidFill>
              </a:rPr>
              <a:t>：</a:t>
            </a:r>
            <a:r>
              <a:rPr lang="en-US" altLang="zh-CN" b="1" dirty="0" smtClean="0"/>
              <a:t/>
            </a:r>
            <a:br>
              <a:rPr lang="en-US" altLang="zh-CN" b="1" dirty="0" smtClean="0"/>
            </a:br>
            <a:endParaRPr lang="zh-CN" alt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rrowheads="1"/>
          </p:cNvPicPr>
          <p:nvPr/>
        </p:nvPicPr>
        <p:blipFill>
          <a:blip r:embed="rId2"/>
          <a:srcRect/>
          <a:stretch>
            <a:fillRect/>
          </a:stretch>
        </p:blipFill>
        <p:spPr bwMode="auto">
          <a:xfrm>
            <a:off x="0" y="0"/>
            <a:ext cx="8715404" cy="6572272"/>
          </a:xfrm>
          <a:prstGeom prst="rect">
            <a:avLst/>
          </a:prstGeom>
          <a:noFill/>
          <a:ln w="9525">
            <a:noFill/>
            <a:miter lim="800000"/>
            <a:headEnd/>
            <a:tailEnd/>
          </a:ln>
        </p:spPr>
      </p:pic>
    </p:spTree>
    <p:extLst>
      <p:ext uri="{BB962C8B-B14F-4D97-AF65-F5344CB8AC3E}">
        <p14:creationId xmlns:p14="http://schemas.microsoft.com/office/powerpoint/2010/main" xmlns="" val="37156560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9" name="Rectangle 3"/>
          <p:cNvSpPr>
            <a:spLocks noGrp="1" noChangeArrowheads="1"/>
          </p:cNvSpPr>
          <p:nvPr>
            <p:ph idx="1"/>
          </p:nvPr>
        </p:nvSpPr>
        <p:spPr/>
        <p:txBody>
          <a:bodyPr/>
          <a:lstStyle/>
          <a:p>
            <a:r>
              <a:rPr lang="zh-CN" altLang="en-US" dirty="0" smtClean="0">
                <a:latin typeface="楷体" panose="02010609060101010101" pitchFamily="49" charset="-122"/>
                <a:ea typeface="楷体" panose="02010609060101010101" pitchFamily="49" charset="-122"/>
              </a:rPr>
              <a:t>名称处填写院系</a:t>
            </a:r>
            <a:r>
              <a:rPr lang="en-US" altLang="zh-CN" dirty="0" smtClean="0">
                <a:latin typeface="楷体" panose="02010609060101010101" pitchFamily="49" charset="-122"/>
                <a:ea typeface="楷体" panose="02010609060101010101" pitchFamily="49" charset="-122"/>
              </a:rPr>
              <a:t>+</a:t>
            </a:r>
            <a:r>
              <a:rPr lang="zh-CN" altLang="en-US" dirty="0" smtClean="0">
                <a:latin typeface="楷体" panose="02010609060101010101" pitchFamily="49" charset="-122"/>
                <a:ea typeface="楷体" panose="02010609060101010101" pitchFamily="49" charset="-122"/>
              </a:rPr>
              <a:t>姓名</a:t>
            </a:r>
            <a:endParaRPr lang="en-US" altLang="zh-CN" dirty="0" smtClean="0">
              <a:latin typeface="楷体" panose="02010609060101010101" pitchFamily="49" charset="-122"/>
              <a:ea typeface="楷体" panose="02010609060101010101" pitchFamily="49" charset="-122"/>
            </a:endParaRPr>
          </a:p>
          <a:p>
            <a:r>
              <a:rPr lang="zh-CN" altLang="en-US" dirty="0" smtClean="0">
                <a:latin typeface="楷体" panose="02010609060101010101" pitchFamily="49" charset="-122"/>
                <a:ea typeface="楷体" panose="02010609060101010101" pitchFamily="49" charset="-122"/>
              </a:rPr>
              <a:t>电话和邮箱是必填项，以便有事时及时联系</a:t>
            </a:r>
            <a:endParaRPr lang="en-US" altLang="zh-CN" dirty="0" smtClean="0">
              <a:latin typeface="楷体" panose="02010609060101010101" pitchFamily="49" charset="-122"/>
              <a:ea typeface="楷体" panose="02010609060101010101" pitchFamily="49" charset="-122"/>
            </a:endParaRPr>
          </a:p>
          <a:p>
            <a:r>
              <a:rPr lang="zh-CN" altLang="en-US" dirty="0" smtClean="0">
                <a:latin typeface="楷体" panose="02010609060101010101" pitchFamily="49" charset="-122"/>
                <a:ea typeface="楷体" panose="02010609060101010101" pitchFamily="49" charset="-122"/>
              </a:rPr>
              <a:t>第一次</a:t>
            </a:r>
            <a:r>
              <a:rPr lang="zh-CN" altLang="en-US" dirty="0">
                <a:latin typeface="楷体" panose="02010609060101010101" pitchFamily="49" charset="-122"/>
                <a:ea typeface="楷体" panose="02010609060101010101" pitchFamily="49" charset="-122"/>
              </a:rPr>
              <a:t>注册的读者请携带借书证到</a:t>
            </a:r>
            <a:r>
              <a:rPr lang="zh-CN" altLang="en-US" dirty="0" smtClean="0">
                <a:latin typeface="楷体" panose="02010609060101010101" pitchFamily="49" charset="-122"/>
                <a:ea typeface="楷体" panose="02010609060101010101" pitchFamily="49" charset="-122"/>
              </a:rPr>
              <a:t>图书馆到中心馆服务台馆际互借窗口确认，或通过</a:t>
            </a:r>
            <a:r>
              <a:rPr lang="zh-CN" altLang="en-US" dirty="0">
                <a:latin typeface="楷体" panose="02010609060101010101" pitchFamily="49" charset="-122"/>
                <a:ea typeface="楷体" panose="02010609060101010101" pitchFamily="49" charset="-122"/>
              </a:rPr>
              <a:t>电话、</a:t>
            </a:r>
            <a:r>
              <a:rPr lang="en-US" altLang="zh-CN" dirty="0">
                <a:latin typeface="楷体" panose="02010609060101010101" pitchFamily="49" charset="-122"/>
                <a:ea typeface="楷体" panose="02010609060101010101" pitchFamily="49" charset="-122"/>
              </a:rPr>
              <a:t>EMAIL</a:t>
            </a:r>
            <a:r>
              <a:rPr lang="zh-CN" altLang="en-US" dirty="0">
                <a:latin typeface="楷体" panose="02010609060101010101" pitchFamily="49" charset="-122"/>
                <a:ea typeface="楷体" panose="02010609060101010101" pitchFamily="49" charset="-122"/>
              </a:rPr>
              <a:t>进行</a:t>
            </a:r>
            <a:r>
              <a:rPr lang="zh-CN" altLang="en-US" dirty="0" smtClean="0">
                <a:latin typeface="楷体" panose="02010609060101010101" pitchFamily="49" charset="-122"/>
                <a:ea typeface="楷体" panose="02010609060101010101" pitchFamily="49" charset="-122"/>
              </a:rPr>
              <a:t>确认开通。</a:t>
            </a:r>
            <a:endParaRPr lang="en-US" altLang="zh-CN" dirty="0" smtClean="0">
              <a:latin typeface="楷体" panose="02010609060101010101" pitchFamily="49" charset="-122"/>
              <a:ea typeface="楷体" panose="02010609060101010101" pitchFamily="49" charset="-122"/>
            </a:endParaRPr>
          </a:p>
          <a:p>
            <a:r>
              <a:rPr lang="zh-CN" altLang="en-US" dirty="0" smtClean="0">
                <a:latin typeface="楷体" panose="02010609060101010101" pitchFamily="49" charset="-122"/>
                <a:ea typeface="楷体" panose="02010609060101010101" pitchFamily="49" charset="-122"/>
              </a:rPr>
              <a:t>该</a:t>
            </a:r>
            <a:r>
              <a:rPr lang="zh-CN" altLang="en-US" dirty="0">
                <a:latin typeface="楷体" panose="02010609060101010101" pitchFamily="49" charset="-122"/>
                <a:ea typeface="楷体" panose="02010609060101010101" pitchFamily="49" charset="-122"/>
              </a:rPr>
              <a:t>系统可以远程访问，读者可以在任何地方登录系统提交申请。</a:t>
            </a:r>
          </a:p>
        </p:txBody>
      </p:sp>
      <p:sp>
        <p:nvSpPr>
          <p:cNvPr id="582658" name="Rectangle 2"/>
          <p:cNvSpPr>
            <a:spLocks noGrp="1" noChangeArrowheads="1"/>
          </p:cNvSpPr>
          <p:nvPr>
            <p:ph type="title"/>
          </p:nvPr>
        </p:nvSpPr>
        <p:spPr/>
        <p:txBody>
          <a:bodyPr>
            <a:normAutofit/>
          </a:bodyPr>
          <a:lstStyle/>
          <a:p>
            <a:r>
              <a:rPr lang="zh-CN" altLang="en-US" sz="3600" dirty="0" smtClean="0">
                <a:solidFill>
                  <a:srgbClr val="C00000"/>
                </a:solidFill>
                <a:latin typeface="楷体" panose="02010609060101010101" pitchFamily="49" charset="-122"/>
                <a:ea typeface="楷体" panose="02010609060101010101" pitchFamily="49" charset="-122"/>
              </a:rPr>
              <a:t>注意事项</a:t>
            </a:r>
            <a:endParaRPr lang="zh-CN" altLang="zh-CN" sz="3600" dirty="0">
              <a:solidFill>
                <a:srgbClr val="C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xmlns="" val="3429891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3" name="Rectangle 3"/>
          <p:cNvSpPr>
            <a:spLocks noGrp="1" noChangeArrowheads="1"/>
          </p:cNvSpPr>
          <p:nvPr>
            <p:ph idx="1"/>
          </p:nvPr>
        </p:nvSpPr>
        <p:spPr/>
        <p:txBody>
          <a:bodyPr/>
          <a:lstStyle/>
          <a:p>
            <a:endParaRPr lang="zh-CN" altLang="zh-CN"/>
          </a:p>
        </p:txBody>
      </p:sp>
      <p:sp>
        <p:nvSpPr>
          <p:cNvPr id="455682" name="Rectangle 2"/>
          <p:cNvSpPr>
            <a:spLocks noGrp="1" noChangeArrowheads="1"/>
          </p:cNvSpPr>
          <p:nvPr>
            <p:ph type="title"/>
          </p:nvPr>
        </p:nvSpPr>
        <p:spPr/>
        <p:txBody>
          <a:bodyPr/>
          <a:lstStyle/>
          <a:p>
            <a:endParaRPr lang="zh-CN" altLang="zh-CN"/>
          </a:p>
        </p:txBody>
      </p:sp>
      <p:pic>
        <p:nvPicPr>
          <p:cNvPr id="455684" name="Picture 4"/>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lgn="ctr">
            <a:noFill/>
            <a:miter lim="800000"/>
            <a:headEnd/>
            <a:tailEnd/>
          </a:ln>
          <a:effectLst/>
        </p:spPr>
      </p:pic>
      <p:sp>
        <p:nvSpPr>
          <p:cNvPr id="455688" name="AutoShape 8"/>
          <p:cNvSpPr>
            <a:spLocks noChangeArrowheads="1"/>
          </p:cNvSpPr>
          <p:nvPr/>
        </p:nvSpPr>
        <p:spPr bwMode="auto">
          <a:xfrm>
            <a:off x="2339975" y="2924175"/>
            <a:ext cx="1081088" cy="649288"/>
          </a:xfrm>
          <a:prstGeom prst="wedgeRoundRectCallout">
            <a:avLst>
              <a:gd name="adj1" fmla="val -108148"/>
              <a:gd name="adj2" fmla="val -18949"/>
              <a:gd name="adj3" fmla="val 16667"/>
            </a:avLst>
          </a:prstGeom>
          <a:solidFill>
            <a:schemeClr val="bg1"/>
          </a:solidFill>
          <a:ln w="9525" algn="ctr">
            <a:solidFill>
              <a:schemeClr val="tx1"/>
            </a:solidFill>
            <a:miter lim="800000"/>
            <a:headEnd/>
            <a:tailEnd/>
          </a:ln>
          <a:effectLst/>
        </p:spPr>
        <p:txBody>
          <a:bodyPr/>
          <a:lstStyle/>
          <a:p>
            <a:pPr algn="ctr"/>
            <a:r>
              <a:rPr lang="zh-CN" altLang="en-US" sz="1200">
                <a:latin typeface="Arial" charset="0"/>
                <a:ea typeface="楷体_GB2312" pitchFamily="49" charset="-122"/>
              </a:rPr>
              <a:t>选择匹配的文献类型如期刊、图书等</a:t>
            </a:r>
          </a:p>
        </p:txBody>
      </p:sp>
      <p:sp>
        <p:nvSpPr>
          <p:cNvPr id="455689" name="Rectangle 9"/>
          <p:cNvSpPr>
            <a:spLocks noChangeArrowheads="1"/>
          </p:cNvSpPr>
          <p:nvPr/>
        </p:nvSpPr>
        <p:spPr bwMode="auto">
          <a:xfrm>
            <a:off x="1547813" y="2276475"/>
            <a:ext cx="1728787" cy="288925"/>
          </a:xfrm>
          <a:prstGeom prst="rect">
            <a:avLst/>
          </a:prstGeom>
          <a:solidFill>
            <a:schemeClr val="bg1"/>
          </a:solidFill>
          <a:ln w="9525" algn="ctr">
            <a:solidFill>
              <a:schemeClr val="tx1"/>
            </a:solidFill>
            <a:miter lim="800000"/>
            <a:headEnd/>
            <a:tailEnd/>
          </a:ln>
          <a:effectLst/>
        </p:spPr>
        <p:txBody>
          <a:bodyPr wrap="none" anchor="ctr"/>
          <a:lstStyle/>
          <a:p>
            <a:pPr algn="ctr"/>
            <a:r>
              <a:rPr lang="zh-CN" altLang="en-US" sz="1400">
                <a:latin typeface="Arial" charset="0"/>
                <a:ea typeface="隶书" pitchFamily="49" charset="-122"/>
              </a:rPr>
              <a:t>选择服务方式</a:t>
            </a:r>
          </a:p>
        </p:txBody>
      </p:sp>
      <p:sp>
        <p:nvSpPr>
          <p:cNvPr id="455690" name="Line 10"/>
          <p:cNvSpPr>
            <a:spLocks noChangeShapeType="1"/>
          </p:cNvSpPr>
          <p:nvPr/>
        </p:nvSpPr>
        <p:spPr bwMode="auto">
          <a:xfrm flipH="1">
            <a:off x="900113" y="2492375"/>
            <a:ext cx="576262" cy="144463"/>
          </a:xfrm>
          <a:prstGeom prst="line">
            <a:avLst/>
          </a:prstGeom>
          <a:noFill/>
          <a:ln w="9525">
            <a:solidFill>
              <a:srgbClr val="FF0066"/>
            </a:solidFill>
            <a:round/>
            <a:headEnd/>
            <a:tailEnd type="triangle" w="med" len="med"/>
          </a:ln>
          <a:effectLst/>
        </p:spPr>
        <p:txBody>
          <a:bodyPr/>
          <a:lstStyle/>
          <a:p>
            <a:endParaRPr lang="zh-CN" altLang="en-US"/>
          </a:p>
        </p:txBody>
      </p:sp>
      <p:sp>
        <p:nvSpPr>
          <p:cNvPr id="455691" name="Line 11"/>
          <p:cNvSpPr>
            <a:spLocks noChangeShapeType="1"/>
          </p:cNvSpPr>
          <p:nvPr/>
        </p:nvSpPr>
        <p:spPr bwMode="auto">
          <a:xfrm>
            <a:off x="3132138" y="2492375"/>
            <a:ext cx="431800" cy="215900"/>
          </a:xfrm>
          <a:prstGeom prst="line">
            <a:avLst/>
          </a:prstGeom>
          <a:noFill/>
          <a:ln w="9525">
            <a:solidFill>
              <a:srgbClr val="FF0066"/>
            </a:solidFill>
            <a:round/>
            <a:headEnd/>
            <a:tailEnd type="triangle" w="med" len="med"/>
          </a:ln>
          <a:effectLst/>
        </p:spPr>
        <p:txBody>
          <a:bodyPr/>
          <a:lstStyle/>
          <a:p>
            <a:endParaRPr lang="zh-CN" altLang="en-US"/>
          </a:p>
        </p:txBody>
      </p:sp>
    </p:spTree>
    <p:extLst>
      <p:ext uri="{BB962C8B-B14F-4D97-AF65-F5344CB8AC3E}">
        <p14:creationId xmlns:p14="http://schemas.microsoft.com/office/powerpoint/2010/main" xmlns="" val="17484977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2"/>
          <p:cNvPicPr>
            <a:picLocks noChangeAspect="1" noChangeArrowheads="1"/>
          </p:cNvPicPr>
          <p:nvPr/>
        </p:nvPicPr>
        <p:blipFill>
          <a:blip r:embed="rId2"/>
          <a:srcRect/>
          <a:stretch>
            <a:fillRect/>
          </a:stretch>
        </p:blipFill>
        <p:spPr bwMode="auto">
          <a:xfrm>
            <a:off x="179388" y="260350"/>
            <a:ext cx="8532812" cy="6372225"/>
          </a:xfrm>
          <a:prstGeom prst="rect">
            <a:avLst/>
          </a:prstGeom>
          <a:noFill/>
          <a:ln w="9525" algn="ctr">
            <a:noFill/>
            <a:miter lim="800000"/>
            <a:headEnd/>
            <a:tailEnd/>
          </a:ln>
          <a:effectLst/>
        </p:spPr>
      </p:pic>
      <p:sp>
        <p:nvSpPr>
          <p:cNvPr id="813059" name="Line 3"/>
          <p:cNvSpPr>
            <a:spLocks noChangeShapeType="1"/>
          </p:cNvSpPr>
          <p:nvPr/>
        </p:nvSpPr>
        <p:spPr bwMode="auto">
          <a:xfrm flipH="1">
            <a:off x="1476375" y="1916113"/>
            <a:ext cx="503238" cy="0"/>
          </a:xfrm>
          <a:prstGeom prst="line">
            <a:avLst/>
          </a:prstGeom>
          <a:noFill/>
          <a:ln w="28575">
            <a:solidFill>
              <a:srgbClr val="FF0000"/>
            </a:solidFill>
            <a:round/>
            <a:headEnd/>
            <a:tailEnd type="triangle" w="med" len="med"/>
          </a:ln>
          <a:effectLst/>
        </p:spPr>
        <p:txBody>
          <a:bodyPr/>
          <a:lstStyle/>
          <a:p>
            <a:endParaRPr lang="zh-CN" altLang="en-US"/>
          </a:p>
        </p:txBody>
      </p:sp>
      <p:sp>
        <p:nvSpPr>
          <p:cNvPr id="813060" name="Line 4"/>
          <p:cNvSpPr>
            <a:spLocks noChangeShapeType="1"/>
          </p:cNvSpPr>
          <p:nvPr/>
        </p:nvSpPr>
        <p:spPr bwMode="auto">
          <a:xfrm flipH="1">
            <a:off x="3995738" y="1844675"/>
            <a:ext cx="431800" cy="0"/>
          </a:xfrm>
          <a:prstGeom prst="line">
            <a:avLst/>
          </a:prstGeom>
          <a:noFill/>
          <a:ln w="28575">
            <a:solidFill>
              <a:srgbClr val="FF0000"/>
            </a:solidFill>
            <a:round/>
            <a:headEnd/>
            <a:tailEnd type="triangle" w="med" len="med"/>
          </a:ln>
          <a:effectLst/>
        </p:spPr>
        <p:txBody>
          <a:bodyPr/>
          <a:lstStyle/>
          <a:p>
            <a:endParaRPr lang="zh-CN" altLang="en-US"/>
          </a:p>
        </p:txBody>
      </p:sp>
      <p:sp>
        <p:nvSpPr>
          <p:cNvPr id="813061" name="Line 5"/>
          <p:cNvSpPr>
            <a:spLocks noChangeShapeType="1"/>
          </p:cNvSpPr>
          <p:nvPr/>
        </p:nvSpPr>
        <p:spPr bwMode="auto">
          <a:xfrm flipH="1">
            <a:off x="2339975" y="2565400"/>
            <a:ext cx="1008063" cy="0"/>
          </a:xfrm>
          <a:prstGeom prst="line">
            <a:avLst/>
          </a:prstGeom>
          <a:noFill/>
          <a:ln w="19050">
            <a:solidFill>
              <a:srgbClr val="FF0000"/>
            </a:solidFill>
            <a:round/>
            <a:headEnd/>
            <a:tailEnd type="triangle" w="med" len="med"/>
          </a:ln>
          <a:effectLst/>
        </p:spPr>
        <p:txBody>
          <a:bodyPr/>
          <a:lstStyle/>
          <a:p>
            <a:endParaRPr lang="zh-CN" altLang="en-US"/>
          </a:p>
        </p:txBody>
      </p:sp>
    </p:spTree>
    <p:extLst>
      <p:ext uri="{BB962C8B-B14F-4D97-AF65-F5344CB8AC3E}">
        <p14:creationId xmlns:p14="http://schemas.microsoft.com/office/powerpoint/2010/main" xmlns="" val="5661126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7" name="Rectangle 3"/>
          <p:cNvSpPr>
            <a:spLocks noGrp="1" noChangeArrowheads="1"/>
          </p:cNvSpPr>
          <p:nvPr>
            <p:ph idx="1"/>
          </p:nvPr>
        </p:nvSpPr>
        <p:spPr/>
        <p:txBody>
          <a:bodyPr/>
          <a:lstStyle/>
          <a:p>
            <a:endParaRPr lang="zh-CN" altLang="zh-CN"/>
          </a:p>
        </p:txBody>
      </p:sp>
      <p:sp>
        <p:nvSpPr>
          <p:cNvPr id="456706" name="Rectangle 2"/>
          <p:cNvSpPr>
            <a:spLocks noGrp="1" noChangeArrowheads="1"/>
          </p:cNvSpPr>
          <p:nvPr>
            <p:ph type="title"/>
          </p:nvPr>
        </p:nvSpPr>
        <p:spPr/>
        <p:txBody>
          <a:bodyPr/>
          <a:lstStyle/>
          <a:p>
            <a:endParaRPr lang="zh-CN" altLang="zh-CN"/>
          </a:p>
        </p:txBody>
      </p:sp>
      <p:pic>
        <p:nvPicPr>
          <p:cNvPr id="456708" name="Picture 4"/>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lgn="ctr">
            <a:noFill/>
            <a:miter lim="800000"/>
            <a:headEnd/>
            <a:tailEnd/>
          </a:ln>
          <a:effectLst/>
        </p:spPr>
      </p:pic>
      <p:sp>
        <p:nvSpPr>
          <p:cNvPr id="456709" name="Oval 5"/>
          <p:cNvSpPr>
            <a:spLocks noChangeArrowheads="1"/>
          </p:cNvSpPr>
          <p:nvPr/>
        </p:nvSpPr>
        <p:spPr bwMode="auto">
          <a:xfrm>
            <a:off x="3995738" y="5516563"/>
            <a:ext cx="504825" cy="433387"/>
          </a:xfrm>
          <a:prstGeom prst="ellipse">
            <a:avLst/>
          </a:prstGeom>
          <a:noFill/>
          <a:ln w="9525" algn="ctr">
            <a:solidFill>
              <a:srgbClr val="FF0000"/>
            </a:solidFill>
            <a:round/>
            <a:headEnd/>
            <a:tailEnd/>
          </a:ln>
          <a:effectLst/>
        </p:spPr>
        <p:txBody>
          <a:bodyPr wrap="none" anchor="ctr"/>
          <a:lstStyle/>
          <a:p>
            <a:endParaRPr lang="zh-CN" altLang="en-US"/>
          </a:p>
        </p:txBody>
      </p:sp>
    </p:spTree>
    <p:extLst>
      <p:ext uri="{BB962C8B-B14F-4D97-AF65-F5344CB8AC3E}">
        <p14:creationId xmlns:p14="http://schemas.microsoft.com/office/powerpoint/2010/main" xmlns="" val="6060293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100" name="Picture 4"/>
          <p:cNvPicPr>
            <a:picLocks noChangeAspect="1" noChangeArrowheads="1"/>
          </p:cNvPicPr>
          <p:nvPr/>
        </p:nvPicPr>
        <p:blipFill>
          <a:blip r:embed="rId2"/>
          <a:srcRect/>
          <a:stretch>
            <a:fillRect/>
          </a:stretch>
        </p:blipFill>
        <p:spPr bwMode="auto">
          <a:xfrm>
            <a:off x="352425" y="142875"/>
            <a:ext cx="8439150" cy="6572250"/>
          </a:xfrm>
          <a:prstGeom prst="rect">
            <a:avLst/>
          </a:prstGeom>
          <a:noFill/>
          <a:ln w="9525" algn="ctr">
            <a:noFill/>
            <a:miter lim="800000"/>
            <a:headEnd/>
            <a:tailEnd/>
          </a:ln>
          <a:effectLst/>
        </p:spPr>
      </p:pic>
      <p:sp>
        <p:nvSpPr>
          <p:cNvPr id="772101" name="AutoShape 5"/>
          <p:cNvSpPr>
            <a:spLocks noChangeArrowheads="1"/>
          </p:cNvSpPr>
          <p:nvPr/>
        </p:nvSpPr>
        <p:spPr bwMode="auto">
          <a:xfrm>
            <a:off x="3059113" y="1341438"/>
            <a:ext cx="1223962" cy="1008062"/>
          </a:xfrm>
          <a:prstGeom prst="wedgeRoundRectCallout">
            <a:avLst>
              <a:gd name="adj1" fmla="val -94745"/>
              <a:gd name="adj2" fmla="val -34880"/>
              <a:gd name="adj3" fmla="val 16667"/>
            </a:avLst>
          </a:prstGeom>
          <a:solidFill>
            <a:schemeClr val="bg1"/>
          </a:solidFill>
          <a:ln w="9525" algn="ctr">
            <a:solidFill>
              <a:schemeClr val="tx1"/>
            </a:solidFill>
            <a:miter lim="800000"/>
            <a:headEnd/>
            <a:tailEnd/>
          </a:ln>
          <a:effectLst/>
        </p:spPr>
        <p:txBody>
          <a:bodyPr/>
          <a:lstStyle/>
          <a:p>
            <a:pPr algn="ctr"/>
            <a:r>
              <a:rPr lang="en-US" altLang="zh-CN" sz="1400">
                <a:latin typeface="Arial" charset="0"/>
                <a:ea typeface="楷体_GB2312" pitchFamily="49" charset="-122"/>
              </a:rPr>
              <a:t>“</a:t>
            </a:r>
            <a:r>
              <a:rPr lang="zh-CN" altLang="en-US" sz="1400">
                <a:latin typeface="Arial" charset="0"/>
                <a:ea typeface="楷体_GB2312" pitchFamily="49" charset="-122"/>
              </a:rPr>
              <a:t>申请列表项”可查看申请处理的进程及费用</a:t>
            </a:r>
          </a:p>
        </p:txBody>
      </p:sp>
    </p:spTree>
    <p:extLst>
      <p:ext uri="{BB962C8B-B14F-4D97-AF65-F5344CB8AC3E}">
        <p14:creationId xmlns:p14="http://schemas.microsoft.com/office/powerpoint/2010/main" xmlns="" val="1353534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p:cNvPicPr>
            <a:picLocks noChangeAspect="1" noChangeArrowheads="1"/>
          </p:cNvPicPr>
          <p:nvPr/>
        </p:nvPicPr>
        <p:blipFill>
          <a:blip r:embed="rId2"/>
          <a:srcRect/>
          <a:stretch>
            <a:fillRect/>
          </a:stretch>
        </p:blipFill>
        <p:spPr bwMode="auto">
          <a:xfrm>
            <a:off x="0" y="257175"/>
            <a:ext cx="9144000" cy="6343650"/>
          </a:xfrm>
          <a:prstGeom prst="rect">
            <a:avLst/>
          </a:prstGeom>
          <a:noFill/>
          <a:ln w="9525" algn="ctr">
            <a:noFill/>
            <a:miter lim="800000"/>
            <a:headEnd/>
            <a:tailEnd/>
          </a:ln>
          <a:effectLst/>
        </p:spPr>
      </p:pic>
    </p:spTree>
    <p:extLst>
      <p:ext uri="{BB962C8B-B14F-4D97-AF65-F5344CB8AC3E}">
        <p14:creationId xmlns:p14="http://schemas.microsoft.com/office/powerpoint/2010/main" xmlns="" val="33689416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9" name="Rectangle 3"/>
          <p:cNvSpPr>
            <a:spLocks noGrp="1" noChangeArrowheads="1"/>
          </p:cNvSpPr>
          <p:nvPr>
            <p:ph idx="1"/>
          </p:nvPr>
        </p:nvSpPr>
        <p:spPr/>
        <p:txBody>
          <a:bodyPr/>
          <a:lstStyle/>
          <a:p>
            <a:endParaRPr lang="en-US" altLang="zh-CN"/>
          </a:p>
          <a:p>
            <a:endParaRPr lang="en-US" altLang="zh-CN"/>
          </a:p>
          <a:p>
            <a:r>
              <a:rPr lang="zh-CN" altLang="en-US"/>
              <a:t>南开大学馆际互借系统与</a:t>
            </a:r>
            <a:r>
              <a:rPr lang="en-US" altLang="zh-CN"/>
              <a:t>CASHL</a:t>
            </a:r>
            <a:r>
              <a:rPr lang="zh-CN" altLang="en-US"/>
              <a:t>的区别</a:t>
            </a:r>
          </a:p>
        </p:txBody>
      </p:sp>
      <p:sp>
        <p:nvSpPr>
          <p:cNvPr id="766978" name="Rectangle 2"/>
          <p:cNvSpPr>
            <a:spLocks noGrp="1" noChangeArrowheads="1"/>
          </p:cNvSpPr>
          <p:nvPr>
            <p:ph type="title"/>
          </p:nvPr>
        </p:nvSpPr>
        <p:spPr/>
        <p:txBody>
          <a:bodyPr/>
          <a:lstStyle/>
          <a:p>
            <a:endParaRPr lang="zh-CN" altLang="zh-CN"/>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7" name="Rectangle 3"/>
          <p:cNvSpPr>
            <a:spLocks noGrp="1" noChangeArrowheads="1"/>
          </p:cNvSpPr>
          <p:nvPr>
            <p:ph idx="1"/>
          </p:nvPr>
        </p:nvSpPr>
        <p:spPr>
          <a:xfrm>
            <a:off x="1071538" y="1628775"/>
            <a:ext cx="7621612" cy="4498975"/>
          </a:xfrm>
        </p:spPr>
        <p:txBody>
          <a:bodyPr/>
          <a:lstStyle/>
          <a:p>
            <a:pPr>
              <a:buFont typeface="Wingdings" pitchFamily="2" charset="2"/>
              <a:buNone/>
            </a:pPr>
            <a:r>
              <a:rPr lang="en-US" altLang="zh-CN" dirty="0"/>
              <a:t>◇</a:t>
            </a:r>
            <a:r>
              <a:rPr lang="zh-CN" altLang="en-US" sz="2400" b="1" dirty="0"/>
              <a:t>通过该系统读者可以申请任何类型的文献，如期刊、图书、学位论文、会议论文、专利、标准、科技报告等；</a:t>
            </a:r>
          </a:p>
          <a:p>
            <a:pPr>
              <a:buFont typeface="Wingdings" pitchFamily="2" charset="2"/>
              <a:buNone/>
            </a:pPr>
            <a:r>
              <a:rPr lang="zh-CN" altLang="en-US" b="1" dirty="0"/>
              <a:t>◇</a:t>
            </a:r>
            <a:r>
              <a:rPr lang="zh-CN" altLang="en-US" sz="2400" b="1" dirty="0"/>
              <a:t>没有学科限制，可以是理工农医、人文社科、艺术体育等任何学科的文献；</a:t>
            </a:r>
          </a:p>
          <a:p>
            <a:pPr>
              <a:buFont typeface="Wingdings" pitchFamily="2" charset="2"/>
              <a:buNone/>
            </a:pPr>
            <a:r>
              <a:rPr lang="zh-CN" altLang="en-US" b="1" dirty="0"/>
              <a:t>◇</a:t>
            </a:r>
            <a:r>
              <a:rPr lang="zh-CN" altLang="en-US" sz="2400" b="1" dirty="0"/>
              <a:t>语种不限；</a:t>
            </a:r>
          </a:p>
        </p:txBody>
      </p:sp>
      <p:sp>
        <p:nvSpPr>
          <p:cNvPr id="769026" name="Rectangle 2"/>
          <p:cNvSpPr>
            <a:spLocks noGrp="1" noChangeArrowheads="1"/>
          </p:cNvSpPr>
          <p:nvPr>
            <p:ph type="title"/>
          </p:nvPr>
        </p:nvSpPr>
        <p:spPr/>
        <p:txBody>
          <a:bodyPr/>
          <a:lstStyle/>
          <a:p>
            <a:r>
              <a:rPr lang="zh-CN" altLang="en-US" sz="3200" b="1"/>
              <a:t>南开大学馆际互借系统（</a:t>
            </a:r>
            <a:r>
              <a:rPr lang="en-US" altLang="zh-CN" sz="3200" b="1"/>
              <a:t>CALIS</a:t>
            </a:r>
            <a:r>
              <a:rPr lang="zh-CN" altLang="en-US" sz="3200" b="1"/>
              <a:t>）特点</a:t>
            </a:r>
          </a:p>
        </p:txBody>
      </p:sp>
      <p:sp>
        <p:nvSpPr>
          <p:cNvPr id="769028" name="Line 4"/>
          <p:cNvSpPr>
            <a:spLocks noChangeShapeType="1"/>
          </p:cNvSpPr>
          <p:nvPr/>
        </p:nvSpPr>
        <p:spPr bwMode="auto">
          <a:xfrm>
            <a:off x="6877050" y="4508500"/>
            <a:ext cx="142875" cy="0"/>
          </a:xfrm>
          <a:prstGeom prst="line">
            <a:avLst/>
          </a:prstGeom>
          <a:noFill/>
          <a:ln w="9525">
            <a:solidFill>
              <a:schemeClr val="tx1"/>
            </a:solidFill>
            <a:round/>
            <a:headEnd/>
            <a:tailEnd type="triangle" w="med" len="med"/>
          </a:ln>
          <a:effectLst/>
        </p:spPr>
        <p:txBody>
          <a:bodyPr/>
          <a:lstStyle/>
          <a:p>
            <a:endParaRPr lang="zh-CN" alt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7" name="Rectangle 3"/>
          <p:cNvSpPr>
            <a:spLocks noGrp="1" noChangeArrowheads="1"/>
          </p:cNvSpPr>
          <p:nvPr>
            <p:ph idx="1"/>
          </p:nvPr>
        </p:nvSpPr>
        <p:spPr>
          <a:xfrm>
            <a:off x="1214414" y="1484313"/>
            <a:ext cx="7472386" cy="4802207"/>
          </a:xfrm>
        </p:spPr>
        <p:txBody>
          <a:bodyPr>
            <a:normAutofit/>
          </a:bodyPr>
          <a:lstStyle/>
          <a:p>
            <a:pPr>
              <a:lnSpc>
                <a:spcPct val="80000"/>
              </a:lnSpc>
              <a:buFont typeface="Wingdings" pitchFamily="2" charset="2"/>
              <a:buNone/>
            </a:pPr>
            <a:r>
              <a:rPr lang="en-US" altLang="zh-CN" sz="2000" b="1" dirty="0" smtClean="0">
                <a:latin typeface="宋体" pitchFamily="2" charset="-122"/>
              </a:rPr>
              <a:t>  CASHL</a:t>
            </a:r>
            <a:r>
              <a:rPr lang="zh-CN" altLang="en-US" sz="2000" b="1" dirty="0">
                <a:latin typeface="宋体" pitchFamily="2" charset="-122"/>
              </a:rPr>
              <a:t>是中国高校人文社会科学文献中心 的英文简称，其馆</a:t>
            </a:r>
            <a:r>
              <a:rPr lang="zh-CN" altLang="en-US" sz="2000" b="1" dirty="0" smtClean="0">
                <a:latin typeface="宋体" pitchFamily="2" charset="-122"/>
              </a:rPr>
              <a:t>际</a:t>
            </a:r>
            <a:endParaRPr lang="en-US" altLang="zh-CN" sz="2000" b="1" dirty="0" smtClean="0">
              <a:latin typeface="宋体" pitchFamily="2" charset="-122"/>
            </a:endParaRPr>
          </a:p>
          <a:p>
            <a:pPr>
              <a:lnSpc>
                <a:spcPct val="80000"/>
              </a:lnSpc>
              <a:buFont typeface="Wingdings" pitchFamily="2" charset="2"/>
              <a:buNone/>
            </a:pPr>
            <a:r>
              <a:rPr lang="en-US" altLang="zh-CN" sz="2000" b="1" dirty="0" smtClean="0">
                <a:latin typeface="宋体" pitchFamily="2" charset="-122"/>
              </a:rPr>
              <a:t>  </a:t>
            </a:r>
            <a:r>
              <a:rPr lang="zh-CN" altLang="en-US" sz="2000" b="1" dirty="0" smtClean="0">
                <a:latin typeface="宋体" pitchFamily="2" charset="-122"/>
              </a:rPr>
              <a:t>互借</a:t>
            </a:r>
            <a:r>
              <a:rPr lang="zh-CN" altLang="en-US" sz="2000" b="1" dirty="0">
                <a:latin typeface="宋体" pitchFamily="2" charset="-122"/>
              </a:rPr>
              <a:t>服务的特点如下：</a:t>
            </a:r>
          </a:p>
          <a:p>
            <a:pPr>
              <a:lnSpc>
                <a:spcPct val="80000"/>
              </a:lnSpc>
            </a:pPr>
            <a:endParaRPr lang="zh-CN" altLang="en-US" sz="2000" b="1" dirty="0">
              <a:latin typeface="宋体" pitchFamily="2" charset="-122"/>
            </a:endParaRPr>
          </a:p>
          <a:p>
            <a:pPr>
              <a:lnSpc>
                <a:spcPct val="80000"/>
              </a:lnSpc>
              <a:buFont typeface="Wingdings" pitchFamily="2" charset="2"/>
              <a:buNone/>
            </a:pPr>
            <a:r>
              <a:rPr lang="zh-CN" altLang="en-US" sz="1400" b="1" dirty="0"/>
              <a:t>◇</a:t>
            </a:r>
            <a:r>
              <a:rPr lang="zh-CN" altLang="en-US" sz="1800" b="1" dirty="0">
                <a:latin typeface="宋体" pitchFamily="2" charset="-122"/>
              </a:rPr>
              <a:t>所收藏文献以人文社会科学为主，不包括自然科学、医学、工程</a:t>
            </a:r>
            <a:r>
              <a:rPr lang="zh-CN" altLang="en-US" sz="1800" b="1" dirty="0" smtClean="0">
                <a:latin typeface="宋体" pitchFamily="2" charset="-122"/>
              </a:rPr>
              <a:t>科学</a:t>
            </a:r>
            <a:endParaRPr lang="en-US" altLang="zh-CN" sz="1800" b="1" dirty="0" smtClean="0">
              <a:latin typeface="宋体" pitchFamily="2" charset="-122"/>
            </a:endParaRPr>
          </a:p>
          <a:p>
            <a:pPr>
              <a:lnSpc>
                <a:spcPct val="80000"/>
              </a:lnSpc>
              <a:buFont typeface="Wingdings" pitchFamily="2" charset="2"/>
              <a:buNone/>
            </a:pPr>
            <a:r>
              <a:rPr lang="en-US" altLang="zh-CN" sz="1800" b="1" dirty="0" smtClean="0">
                <a:latin typeface="宋体" pitchFamily="2" charset="-122"/>
              </a:rPr>
              <a:t>  </a:t>
            </a:r>
            <a:r>
              <a:rPr lang="zh-CN" altLang="en-US" sz="1800" b="1" dirty="0" smtClean="0">
                <a:latin typeface="宋体" pitchFamily="2" charset="-122"/>
              </a:rPr>
              <a:t>等</a:t>
            </a:r>
            <a:r>
              <a:rPr lang="zh-CN" altLang="en-US" sz="1800" b="1" dirty="0">
                <a:latin typeface="宋体" pitchFamily="2" charset="-122"/>
              </a:rPr>
              <a:t>学科文献；</a:t>
            </a:r>
          </a:p>
          <a:p>
            <a:pPr>
              <a:lnSpc>
                <a:spcPct val="80000"/>
              </a:lnSpc>
              <a:buFont typeface="Wingdings" pitchFamily="2" charset="2"/>
              <a:buNone/>
            </a:pPr>
            <a:endParaRPr lang="zh-CN" altLang="en-US" sz="1800" b="1" dirty="0">
              <a:latin typeface="宋体" pitchFamily="2" charset="-122"/>
            </a:endParaRPr>
          </a:p>
          <a:p>
            <a:pPr>
              <a:lnSpc>
                <a:spcPct val="80000"/>
              </a:lnSpc>
              <a:buFont typeface="Wingdings" pitchFamily="2" charset="2"/>
              <a:buNone/>
            </a:pPr>
            <a:r>
              <a:rPr lang="zh-CN" altLang="en-US" sz="1800" b="1" dirty="0">
                <a:latin typeface="宋体" pitchFamily="2" charset="-122"/>
              </a:rPr>
              <a:t>◇语种以外文为主；</a:t>
            </a:r>
          </a:p>
          <a:p>
            <a:pPr>
              <a:lnSpc>
                <a:spcPct val="80000"/>
              </a:lnSpc>
              <a:buFont typeface="Wingdings" pitchFamily="2" charset="2"/>
              <a:buNone/>
            </a:pPr>
            <a:endParaRPr lang="zh-CN" altLang="en-US" sz="1800" b="1" dirty="0">
              <a:latin typeface="宋体" pitchFamily="2" charset="-122"/>
            </a:endParaRPr>
          </a:p>
          <a:p>
            <a:pPr>
              <a:lnSpc>
                <a:spcPct val="80000"/>
              </a:lnSpc>
              <a:buFont typeface="Wingdings" pitchFamily="2" charset="2"/>
              <a:buNone/>
            </a:pPr>
            <a:r>
              <a:rPr lang="zh-CN" altLang="en-US" sz="1800" b="1" dirty="0">
                <a:latin typeface="宋体" pitchFamily="2" charset="-122"/>
              </a:rPr>
              <a:t>◇文献类型以期刊、图书为主；</a:t>
            </a:r>
          </a:p>
          <a:p>
            <a:pPr>
              <a:lnSpc>
                <a:spcPct val="80000"/>
              </a:lnSpc>
              <a:buFont typeface="Wingdings" pitchFamily="2" charset="2"/>
              <a:buNone/>
            </a:pPr>
            <a:endParaRPr lang="zh-CN" altLang="en-US" sz="1800" b="1" dirty="0">
              <a:latin typeface="宋体" pitchFamily="2" charset="-122"/>
            </a:endParaRPr>
          </a:p>
          <a:p>
            <a:pPr>
              <a:lnSpc>
                <a:spcPct val="80000"/>
              </a:lnSpc>
              <a:buFont typeface="Wingdings" pitchFamily="2" charset="2"/>
              <a:buNone/>
            </a:pPr>
            <a:r>
              <a:rPr lang="zh-CN" altLang="en-US" sz="1800" dirty="0">
                <a:latin typeface="宋体" pitchFamily="2" charset="-122"/>
              </a:rPr>
              <a:t>◇</a:t>
            </a:r>
            <a:r>
              <a:rPr lang="zh-CN" altLang="en-US" sz="1800" b="1" dirty="0">
                <a:latin typeface="宋体" pitchFamily="2" charset="-122"/>
              </a:rPr>
              <a:t>读者申请文献的步骤为</a:t>
            </a:r>
            <a:r>
              <a:rPr lang="zh-CN" altLang="en-US" sz="1800" dirty="0">
                <a:latin typeface="宋体" pitchFamily="2" charset="-122"/>
              </a:rPr>
              <a:t>：</a:t>
            </a:r>
            <a:r>
              <a:rPr lang="zh-CN" altLang="en-US" sz="1800" b="1" dirty="0">
                <a:latin typeface="宋体" pitchFamily="2" charset="-122"/>
              </a:rPr>
              <a:t>已注册的读者需首先检索</a:t>
            </a:r>
            <a:r>
              <a:rPr lang="en-US" altLang="zh-CN" sz="1800" b="1" dirty="0">
                <a:latin typeface="宋体" pitchFamily="2" charset="-122"/>
              </a:rPr>
              <a:t>CASHL</a:t>
            </a:r>
            <a:r>
              <a:rPr lang="zh-CN" altLang="en-US" sz="1800" b="1" dirty="0">
                <a:latin typeface="宋体" pitchFamily="2" charset="-122"/>
              </a:rPr>
              <a:t>自建</a:t>
            </a:r>
            <a:r>
              <a:rPr lang="zh-CN" altLang="en-US" sz="1800" b="1" dirty="0" smtClean="0">
                <a:latin typeface="宋体" pitchFamily="2" charset="-122"/>
              </a:rPr>
              <a:t>数据库</a:t>
            </a:r>
            <a:endParaRPr lang="en-US" altLang="zh-CN" sz="1800" b="1" dirty="0" smtClean="0">
              <a:latin typeface="宋体" pitchFamily="2" charset="-122"/>
            </a:endParaRPr>
          </a:p>
          <a:p>
            <a:pPr>
              <a:lnSpc>
                <a:spcPct val="80000"/>
              </a:lnSpc>
              <a:buFont typeface="Wingdings" pitchFamily="2" charset="2"/>
              <a:buNone/>
            </a:pPr>
            <a:r>
              <a:rPr lang="en-US" altLang="zh-CN" sz="1800" b="1" dirty="0" smtClean="0">
                <a:latin typeface="宋体" pitchFamily="2" charset="-122"/>
              </a:rPr>
              <a:t>  </a:t>
            </a:r>
            <a:r>
              <a:rPr lang="zh-CN" altLang="en-US" sz="1800" b="1" dirty="0" smtClean="0">
                <a:latin typeface="宋体" pitchFamily="2" charset="-122"/>
              </a:rPr>
              <a:t>如</a:t>
            </a:r>
            <a:r>
              <a:rPr lang="zh-CN" altLang="en-US" sz="1800" dirty="0">
                <a:latin typeface="宋体" pitchFamily="2" charset="-122"/>
              </a:rPr>
              <a:t>：</a:t>
            </a:r>
            <a:r>
              <a:rPr lang="zh-CN" altLang="en-US" sz="1800" b="1" dirty="0" smtClean="0">
                <a:latin typeface="宋体" pitchFamily="2" charset="-122"/>
                <a:hlinkClick r:id="rId2"/>
              </a:rPr>
              <a:t>高校人文</a:t>
            </a:r>
            <a:r>
              <a:rPr lang="zh-CN" altLang="en-US" sz="1800" b="1" dirty="0">
                <a:latin typeface="宋体" pitchFamily="2" charset="-122"/>
                <a:hlinkClick r:id="rId2"/>
              </a:rPr>
              <a:t>社科外文期刊目次数据库</a:t>
            </a:r>
            <a:r>
              <a:rPr lang="zh-CN" altLang="zh-CN" sz="1800" b="1" dirty="0">
                <a:latin typeface="宋体" pitchFamily="2" charset="-122"/>
              </a:rPr>
              <a:t>→</a:t>
            </a:r>
            <a:r>
              <a:rPr lang="zh-CN" altLang="en-US" sz="1800" b="1" dirty="0">
                <a:latin typeface="宋体" pitchFamily="2" charset="-122"/>
              </a:rPr>
              <a:t>找到需要的文章目录→</a:t>
            </a:r>
            <a:r>
              <a:rPr lang="zh-CN" altLang="en-US" sz="1800" b="1" dirty="0" smtClean="0">
                <a:latin typeface="宋体" pitchFamily="2" charset="-122"/>
              </a:rPr>
              <a:t>点击</a:t>
            </a:r>
            <a:endParaRPr lang="en-US" altLang="zh-CN" sz="1800" b="1" dirty="0" smtClean="0">
              <a:latin typeface="宋体" pitchFamily="2" charset="-122"/>
            </a:endParaRPr>
          </a:p>
          <a:p>
            <a:pPr>
              <a:lnSpc>
                <a:spcPct val="80000"/>
              </a:lnSpc>
              <a:buFont typeface="Wingdings" pitchFamily="2" charset="2"/>
              <a:buNone/>
            </a:pPr>
            <a:r>
              <a:rPr lang="zh-CN" altLang="en-US" sz="1800" b="1" dirty="0" smtClean="0">
                <a:latin typeface="宋体" pitchFamily="2" charset="-122"/>
              </a:rPr>
              <a:t>  文献</a:t>
            </a:r>
            <a:r>
              <a:rPr lang="zh-CN" altLang="en-US" sz="1800" b="1" dirty="0">
                <a:latin typeface="宋体" pitchFamily="2" charset="-122"/>
              </a:rPr>
              <a:t>传递→</a:t>
            </a:r>
            <a:r>
              <a:rPr lang="zh-CN" altLang="en-US" sz="1800" b="1" dirty="0" smtClean="0">
                <a:latin typeface="宋体" pitchFamily="2" charset="-122"/>
              </a:rPr>
              <a:t>选择提供</a:t>
            </a:r>
            <a:r>
              <a:rPr lang="zh-CN" altLang="en-US" sz="1800" b="1" dirty="0">
                <a:latin typeface="宋体" pitchFamily="2" charset="-122"/>
              </a:rPr>
              <a:t>服务的图书馆→提交申请</a:t>
            </a:r>
          </a:p>
          <a:p>
            <a:pPr>
              <a:lnSpc>
                <a:spcPct val="80000"/>
              </a:lnSpc>
              <a:buFont typeface="Wingdings" pitchFamily="2" charset="2"/>
              <a:buNone/>
            </a:pPr>
            <a:endParaRPr lang="zh-CN" altLang="en-US" sz="1800" b="1" dirty="0">
              <a:latin typeface="宋体" pitchFamily="2" charset="-122"/>
            </a:endParaRPr>
          </a:p>
          <a:p>
            <a:pPr>
              <a:lnSpc>
                <a:spcPct val="80000"/>
              </a:lnSpc>
              <a:buFont typeface="Wingdings" pitchFamily="2" charset="2"/>
              <a:buNone/>
            </a:pPr>
            <a:r>
              <a:rPr lang="zh-CN" altLang="en-US" sz="1800" dirty="0">
                <a:latin typeface="宋体" pitchFamily="2" charset="-122"/>
              </a:rPr>
              <a:t>◇</a:t>
            </a:r>
            <a:r>
              <a:rPr lang="en-US" altLang="zh-CN" sz="1800" b="1" dirty="0">
                <a:latin typeface="宋体" pitchFamily="2" charset="-122"/>
              </a:rPr>
              <a:t>CASHL</a:t>
            </a:r>
            <a:r>
              <a:rPr lang="zh-CN" altLang="en-US" sz="1800" b="1" dirty="0">
                <a:latin typeface="宋体" pitchFamily="2" charset="-122"/>
              </a:rPr>
              <a:t>数据库中没有的文献，读者需另外通过南开大学系统提交申请。</a:t>
            </a:r>
          </a:p>
          <a:p>
            <a:pPr>
              <a:lnSpc>
                <a:spcPct val="80000"/>
              </a:lnSpc>
              <a:buFont typeface="Wingdings" pitchFamily="2" charset="2"/>
              <a:buNone/>
            </a:pPr>
            <a:r>
              <a:rPr lang="zh-CN" altLang="en-US" sz="1800" b="1" dirty="0">
                <a:latin typeface="宋体" pitchFamily="2" charset="-122"/>
              </a:rPr>
              <a:t>   </a:t>
            </a:r>
          </a:p>
        </p:txBody>
      </p:sp>
      <p:sp>
        <p:nvSpPr>
          <p:cNvPr id="425986" name="Rectangle 2"/>
          <p:cNvSpPr>
            <a:spLocks noGrp="1" noChangeArrowheads="1"/>
          </p:cNvSpPr>
          <p:nvPr>
            <p:ph type="title"/>
          </p:nvPr>
        </p:nvSpPr>
        <p:spPr/>
        <p:txBody>
          <a:bodyPr/>
          <a:lstStyle/>
          <a:p>
            <a:r>
              <a:rPr lang="en-US" altLang="zh-CN" sz="3200"/>
              <a:t>CASHL</a:t>
            </a:r>
            <a:r>
              <a:rPr lang="zh-CN" altLang="en-US" sz="3200"/>
              <a:t>馆际互借系统的特点</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4" name="Picture 4"/>
          <p:cNvPicPr>
            <a:picLocks noChangeAspect="1" noChangeArrowheads="1"/>
          </p:cNvPicPr>
          <p:nvPr/>
        </p:nvPicPr>
        <p:blipFill>
          <a:blip r:embed="rId2"/>
          <a:srcRect/>
          <a:stretch>
            <a:fillRect/>
          </a:stretch>
        </p:blipFill>
        <p:spPr bwMode="auto">
          <a:xfrm>
            <a:off x="-171450" y="0"/>
            <a:ext cx="9486900" cy="6858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1" name="Rectangle 3"/>
          <p:cNvSpPr>
            <a:spLocks noGrp="1" noChangeArrowheads="1"/>
          </p:cNvSpPr>
          <p:nvPr>
            <p:ph idx="1"/>
          </p:nvPr>
        </p:nvSpPr>
        <p:spPr/>
        <p:txBody>
          <a:bodyPr/>
          <a:lstStyle/>
          <a:p>
            <a:r>
              <a:rPr lang="en-US" altLang="zh-CN" dirty="0"/>
              <a:t>CASHL</a:t>
            </a:r>
            <a:r>
              <a:rPr lang="zh-CN" altLang="en-US" dirty="0"/>
              <a:t>（开始览文）服务馆：北京大学复旦大学、武汉大学、吉林大学、中山大学、南京大学、四川大学、北京师范大学、东北师范大学、华东师范大学、兰州大学、南开大学、山东大学、清华大学、厦门大学、浙江大学、中国人民</a:t>
            </a:r>
            <a:r>
              <a:rPr lang="zh-CN" altLang="en-US" dirty="0" smtClean="0"/>
              <a:t>大学等</a:t>
            </a:r>
            <a:r>
              <a:rPr lang="en-US" altLang="zh-CN" dirty="0" smtClean="0"/>
              <a:t>70</a:t>
            </a:r>
            <a:r>
              <a:rPr lang="zh-CN" altLang="en-US" dirty="0" smtClean="0"/>
              <a:t>所高校及中国社会科学院图书馆</a:t>
            </a:r>
            <a:endParaRPr lang="zh-CN" altLang="en-US" dirty="0"/>
          </a:p>
        </p:txBody>
      </p:sp>
      <p:sp>
        <p:nvSpPr>
          <p:cNvPr id="770050" name="Rectangle 2"/>
          <p:cNvSpPr>
            <a:spLocks noGrp="1" noChangeArrowheads="1"/>
          </p:cNvSpPr>
          <p:nvPr>
            <p:ph type="title"/>
          </p:nvPr>
        </p:nvSpPr>
        <p:spPr/>
        <p:txBody>
          <a:bodyPr/>
          <a:lstStyle/>
          <a:p>
            <a:endParaRPr lang="zh-CN" altLang="zh-CN"/>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285720" y="285728"/>
            <a:ext cx="8429652" cy="6305572"/>
          </a:xfrm>
          <a:prstGeom prst="rect">
            <a:avLst/>
          </a:prstGeom>
          <a:noFill/>
          <a:ln w="9525">
            <a:noFill/>
            <a:miter lim="800000"/>
            <a:headEnd/>
            <a:tailEnd/>
          </a:ln>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7" name="Rectangle 3"/>
          <p:cNvSpPr>
            <a:spLocks noGrp="1" noChangeArrowheads="1"/>
          </p:cNvSpPr>
          <p:nvPr>
            <p:ph idx="1"/>
          </p:nvPr>
        </p:nvSpPr>
        <p:spPr/>
        <p:txBody>
          <a:bodyPr/>
          <a:lstStyle/>
          <a:p>
            <a:r>
              <a:rPr lang="en-US" altLang="zh-CN"/>
              <a:t>CASHL</a:t>
            </a:r>
            <a:r>
              <a:rPr lang="zh-CN" altLang="en-US"/>
              <a:t>系统注册流程</a:t>
            </a:r>
            <a:r>
              <a:rPr lang="zh-CN" altLang="en-US">
                <a:solidFill>
                  <a:srgbClr val="0000FF"/>
                </a:solidFill>
              </a:rPr>
              <a:t>：</a:t>
            </a:r>
          </a:p>
          <a:p>
            <a:r>
              <a:rPr lang="zh-CN" altLang="en-US"/>
              <a:t>登录网址：</a:t>
            </a:r>
            <a:r>
              <a:rPr lang="en-US" altLang="zh-CN">
                <a:hlinkClick r:id="rId2"/>
              </a:rPr>
              <a:t>http://www.cashl.edu.cn/portal/index.jsp</a:t>
            </a:r>
            <a:endParaRPr lang="en-US" altLang="zh-CN"/>
          </a:p>
          <a:p>
            <a:r>
              <a:rPr lang="zh-CN" altLang="en-US"/>
              <a:t>或从以下路径进入：南开大学图书馆→馆际互借→新用户注册</a:t>
            </a:r>
            <a:r>
              <a:rPr lang="en-US" altLang="zh-CN"/>
              <a:t>CASHL</a:t>
            </a:r>
          </a:p>
        </p:txBody>
      </p:sp>
      <p:sp>
        <p:nvSpPr>
          <p:cNvPr id="584706" name="Rectangle 2"/>
          <p:cNvSpPr>
            <a:spLocks noGrp="1" noChangeArrowheads="1"/>
          </p:cNvSpPr>
          <p:nvPr>
            <p:ph type="title"/>
          </p:nvPr>
        </p:nvSpPr>
        <p:spPr/>
        <p:txBody>
          <a:bodyPr/>
          <a:lstStyle/>
          <a:p>
            <a:endParaRPr lang="zh-CN" altLang="zh-CN"/>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9" name="Rectangle 3"/>
          <p:cNvSpPr>
            <a:spLocks noGrp="1" noChangeArrowheads="1"/>
          </p:cNvSpPr>
          <p:nvPr>
            <p:ph idx="1"/>
          </p:nvPr>
        </p:nvSpPr>
        <p:spPr/>
        <p:txBody>
          <a:bodyPr/>
          <a:lstStyle/>
          <a:p>
            <a:endParaRPr lang="zh-CN" altLang="zh-CN"/>
          </a:p>
        </p:txBody>
      </p:sp>
      <p:sp>
        <p:nvSpPr>
          <p:cNvPr id="854018" name="Rectangle 2"/>
          <p:cNvSpPr>
            <a:spLocks noGrp="1" noChangeArrowheads="1"/>
          </p:cNvSpPr>
          <p:nvPr>
            <p:ph type="title"/>
          </p:nvPr>
        </p:nvSpPr>
        <p:spPr/>
        <p:txBody>
          <a:bodyPr/>
          <a:lstStyle/>
          <a:p>
            <a:endParaRPr lang="zh-CN" altLang="zh-CN"/>
          </a:p>
        </p:txBody>
      </p:sp>
      <p:pic>
        <p:nvPicPr>
          <p:cNvPr id="854020" name="Picture 4"/>
          <p:cNvPicPr>
            <a:picLocks noChangeAspect="1" noChangeArrowheads="1"/>
          </p:cNvPicPr>
          <p:nvPr/>
        </p:nvPicPr>
        <p:blipFill>
          <a:blip r:embed="rId2"/>
          <a:srcRect/>
          <a:stretch>
            <a:fillRect/>
          </a:stretch>
        </p:blipFill>
        <p:spPr bwMode="auto">
          <a:xfrm>
            <a:off x="-200025" y="209550"/>
            <a:ext cx="9544050" cy="6438900"/>
          </a:xfrm>
          <a:prstGeom prst="rect">
            <a:avLst/>
          </a:prstGeom>
          <a:noFill/>
          <a:ln w="9525" algn="ctr">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2" name="Picture 5"/>
          <p:cNvPicPr>
            <a:picLocks noChangeAspect="1" noChangeArrowheads="1"/>
          </p:cNvPicPr>
          <p:nvPr/>
        </p:nvPicPr>
        <p:blipFill>
          <a:blip r:embed="rId2"/>
          <a:srcRect/>
          <a:stretch>
            <a:fillRect/>
          </a:stretch>
        </p:blipFill>
        <p:spPr bwMode="auto">
          <a:xfrm>
            <a:off x="0" y="0"/>
            <a:ext cx="9144000" cy="6669088"/>
          </a:xfrm>
          <a:prstGeom prst="rect">
            <a:avLst/>
          </a:prstGeom>
          <a:noFill/>
          <a:ln w="38100">
            <a:solidFill>
              <a:srgbClr val="000000"/>
            </a:solidFill>
            <a:miter lim="800000"/>
            <a:headEnd/>
            <a:tailEnd/>
          </a:ln>
        </p:spPr>
      </p:pic>
      <p:sp>
        <p:nvSpPr>
          <p:cNvPr id="887813" name="Rectangle 5"/>
          <p:cNvSpPr>
            <a:spLocks noChangeArrowheads="1"/>
          </p:cNvSpPr>
          <p:nvPr/>
        </p:nvSpPr>
        <p:spPr bwMode="auto">
          <a:xfrm>
            <a:off x="5940425" y="-171450"/>
            <a:ext cx="1655763" cy="647700"/>
          </a:xfrm>
          <a:prstGeom prst="rect">
            <a:avLst/>
          </a:prstGeom>
          <a:noFill/>
          <a:ln w="28575" algn="ctr">
            <a:solidFill>
              <a:srgbClr val="FF0000"/>
            </a:solidFill>
            <a:miter lim="800000"/>
            <a:headEnd/>
            <a:tailEnd/>
          </a:ln>
          <a:effectLst/>
        </p:spPr>
        <p:txBody>
          <a:bodyPr wrap="none" anchor="ctr"/>
          <a:lstStyle/>
          <a:p>
            <a:endParaRPr lang="zh-CN" alt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1" name="Rectangle 3"/>
          <p:cNvSpPr>
            <a:spLocks noGrp="1" noChangeArrowheads="1"/>
          </p:cNvSpPr>
          <p:nvPr>
            <p:ph idx="1"/>
          </p:nvPr>
        </p:nvSpPr>
        <p:spPr/>
        <p:txBody>
          <a:bodyPr/>
          <a:lstStyle/>
          <a:p>
            <a:endParaRPr lang="zh-CN" altLang="zh-CN"/>
          </a:p>
        </p:txBody>
      </p:sp>
      <p:sp>
        <p:nvSpPr>
          <p:cNvPr id="595970" name="Rectangle 2"/>
          <p:cNvSpPr>
            <a:spLocks noGrp="1" noChangeArrowheads="1"/>
          </p:cNvSpPr>
          <p:nvPr>
            <p:ph type="title"/>
          </p:nvPr>
        </p:nvSpPr>
        <p:spPr/>
        <p:txBody>
          <a:bodyPr/>
          <a:lstStyle/>
          <a:p>
            <a:endParaRPr lang="zh-CN" altLang="zh-CN"/>
          </a:p>
        </p:txBody>
      </p:sp>
      <p:pic>
        <p:nvPicPr>
          <p:cNvPr id="595972" name="Picture 4"/>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lgn="ctr">
            <a:noFill/>
            <a:miter lim="800000"/>
            <a:headEnd/>
            <a:tailEnd/>
          </a:ln>
          <a:effectLst/>
        </p:spPr>
      </p:pic>
      <p:pic>
        <p:nvPicPr>
          <p:cNvPr id="595973" name="Picture 5"/>
          <p:cNvPicPr>
            <a:picLocks noChangeAspect="1" noChangeArrowheads="1"/>
          </p:cNvPicPr>
          <p:nvPr/>
        </p:nvPicPr>
        <p:blipFill>
          <a:blip r:embed="rId3"/>
          <a:srcRect/>
          <a:stretch>
            <a:fillRect/>
          </a:stretch>
        </p:blipFill>
        <p:spPr bwMode="auto">
          <a:xfrm>
            <a:off x="323850" y="538163"/>
            <a:ext cx="8424863" cy="5781675"/>
          </a:xfrm>
          <a:prstGeom prst="rect">
            <a:avLst/>
          </a:prstGeom>
          <a:noFill/>
          <a:ln w="9525" algn="ctr">
            <a:noFill/>
            <a:miter lim="800000"/>
            <a:headEnd/>
            <a:tailEnd/>
          </a:ln>
          <a:effec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2" descr="第四步"/>
          <p:cNvPicPr>
            <a:picLocks noChangeAspect="1" noChangeArrowheads="1"/>
          </p:cNvPicPr>
          <p:nvPr/>
        </p:nvPicPr>
        <p:blipFill>
          <a:blip r:embed="rId2"/>
          <a:srcRect/>
          <a:stretch>
            <a:fillRect/>
          </a:stretch>
        </p:blipFill>
        <p:spPr bwMode="auto">
          <a:xfrm>
            <a:off x="152400" y="152400"/>
            <a:ext cx="8839200" cy="6553200"/>
          </a:xfrm>
          <a:prstGeom prst="rect">
            <a:avLst/>
          </a:prstGeom>
          <a:noFill/>
        </p:spPr>
      </p:pic>
      <p:sp>
        <p:nvSpPr>
          <p:cNvPr id="801795" name="Oval 3"/>
          <p:cNvSpPr>
            <a:spLocks noChangeArrowheads="1"/>
          </p:cNvSpPr>
          <p:nvPr/>
        </p:nvSpPr>
        <p:spPr bwMode="auto">
          <a:xfrm>
            <a:off x="4953000" y="5334000"/>
            <a:ext cx="2133600" cy="609600"/>
          </a:xfrm>
          <a:prstGeom prst="ellipse">
            <a:avLst/>
          </a:prstGeom>
          <a:noFill/>
          <a:ln w="25400">
            <a:solidFill>
              <a:srgbClr val="FF0000"/>
            </a:solidFill>
            <a:round/>
            <a:headEnd/>
            <a:tailEnd/>
          </a:ln>
          <a:effectLst/>
        </p:spPr>
        <p:txBody>
          <a:bodyPr wrap="none" anchor="ctr"/>
          <a:lstStyle/>
          <a:p>
            <a:endParaRPr lang="zh-CN" altLang="en-US"/>
          </a:p>
        </p:txBody>
      </p:sp>
      <p:sp>
        <p:nvSpPr>
          <p:cNvPr id="801796" name="AutoShape 4"/>
          <p:cNvSpPr>
            <a:spLocks noChangeArrowheads="1"/>
          </p:cNvSpPr>
          <p:nvPr/>
        </p:nvSpPr>
        <p:spPr bwMode="auto">
          <a:xfrm>
            <a:off x="4876800" y="6019800"/>
            <a:ext cx="3581400" cy="533400"/>
          </a:xfrm>
          <a:prstGeom prst="wedgeRoundRectCallout">
            <a:avLst>
              <a:gd name="adj1" fmla="val -25977"/>
              <a:gd name="adj2" fmla="val -61310"/>
              <a:gd name="adj3" fmla="val 16667"/>
            </a:avLst>
          </a:prstGeom>
          <a:solidFill>
            <a:srgbClr val="66FFFF"/>
          </a:solidFill>
          <a:ln w="9525">
            <a:solidFill>
              <a:schemeClr val="tx1"/>
            </a:solidFill>
            <a:miter lim="800000"/>
            <a:headEnd/>
            <a:tailEnd/>
          </a:ln>
          <a:effectLst/>
        </p:spPr>
        <p:txBody>
          <a:bodyPr/>
          <a:lstStyle/>
          <a:p>
            <a:pPr algn="ctr"/>
            <a:r>
              <a:rPr lang="zh-CN" altLang="en-US" sz="2400">
                <a:solidFill>
                  <a:srgbClr val="FF0000"/>
                </a:solidFill>
                <a:latin typeface="Tahoma" pitchFamily="34" charset="0"/>
                <a:ea typeface="华文新魏" pitchFamily="2" charset="-122"/>
              </a:rPr>
              <a:t>务必正确选择所属学校</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1" name="Rectangle 3"/>
          <p:cNvSpPr>
            <a:spLocks noGrp="1" noChangeArrowheads="1"/>
          </p:cNvSpPr>
          <p:nvPr>
            <p:ph idx="1"/>
          </p:nvPr>
        </p:nvSpPr>
        <p:spPr/>
        <p:txBody>
          <a:bodyPr/>
          <a:lstStyle/>
          <a:p>
            <a:endParaRPr lang="en-US" altLang="zh-CN" dirty="0"/>
          </a:p>
          <a:p>
            <a:endParaRPr lang="en-US" altLang="zh-CN" dirty="0"/>
          </a:p>
          <a:p>
            <a:r>
              <a:rPr lang="en-US" altLang="zh-CN" dirty="0"/>
              <a:t>CASHL</a:t>
            </a:r>
            <a:r>
              <a:rPr lang="zh-CN" altLang="en-US" dirty="0"/>
              <a:t>系统使用演示</a:t>
            </a:r>
          </a:p>
        </p:txBody>
      </p:sp>
      <p:sp>
        <p:nvSpPr>
          <p:cNvPr id="457730" name="Rectangle 2"/>
          <p:cNvSpPr>
            <a:spLocks noGrp="1" noChangeArrowheads="1"/>
          </p:cNvSpPr>
          <p:nvPr>
            <p:ph type="title"/>
          </p:nvPr>
        </p:nvSpPr>
        <p:spPr/>
        <p:txBody>
          <a:bodyPr/>
          <a:lstStyle/>
          <a:p>
            <a:endParaRPr lang="zh-CN" altLang="zh-CN"/>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2" name="Picture 4"/>
          <p:cNvPicPr>
            <a:picLocks noChangeAspect="1" noChangeArrowheads="1"/>
          </p:cNvPicPr>
          <p:nvPr/>
        </p:nvPicPr>
        <p:blipFill>
          <a:blip r:embed="rId2"/>
          <a:srcRect/>
          <a:stretch>
            <a:fillRect/>
          </a:stretch>
        </p:blipFill>
        <p:spPr bwMode="auto">
          <a:xfrm>
            <a:off x="0" y="319088"/>
            <a:ext cx="9144000" cy="62198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42909" y="0"/>
            <a:ext cx="928690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6" name="Picture 4"/>
          <p:cNvPicPr>
            <a:picLocks noChangeAspect="1" noChangeArrowheads="1"/>
          </p:cNvPicPr>
          <p:nvPr/>
        </p:nvPicPr>
        <p:blipFill>
          <a:blip r:embed="rId2"/>
          <a:srcRect/>
          <a:stretch>
            <a:fillRect/>
          </a:stretch>
        </p:blipFill>
        <p:spPr bwMode="auto">
          <a:xfrm>
            <a:off x="0" y="271463"/>
            <a:ext cx="9144000" cy="6315075"/>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4"/>
          <p:cNvPicPr>
            <a:picLocks noChangeAspect="1" noChangeArrowheads="1"/>
          </p:cNvPicPr>
          <p:nvPr/>
        </p:nvPicPr>
        <p:blipFill>
          <a:blip r:embed="rId2"/>
          <a:srcRect/>
          <a:stretch>
            <a:fillRect/>
          </a:stretch>
        </p:blipFill>
        <p:spPr bwMode="auto">
          <a:xfrm>
            <a:off x="0" y="161925"/>
            <a:ext cx="9144000" cy="6534150"/>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p:cNvPicPr>
            <a:picLocks noChangeAspect="1" noChangeArrowheads="1"/>
          </p:cNvPicPr>
          <p:nvPr/>
        </p:nvPicPr>
        <p:blipFill>
          <a:blip r:embed="rId2"/>
          <a:srcRect/>
          <a:stretch>
            <a:fillRect/>
          </a:stretch>
        </p:blipFill>
        <p:spPr bwMode="auto">
          <a:xfrm>
            <a:off x="-828675" y="-857250"/>
            <a:ext cx="12258675" cy="8572500"/>
          </a:xfrm>
          <a:prstGeom prst="rect">
            <a:avLst/>
          </a:prstGeom>
          <a:noFill/>
          <a:ln w="9525" algn="ctr">
            <a:solidFill>
              <a:srgbClr val="FF0000"/>
            </a:solidFill>
            <a:miter lim="800000"/>
            <a:headEnd/>
            <a:tailEnd/>
          </a:ln>
        </p:spPr>
      </p:pic>
      <p:sp>
        <p:nvSpPr>
          <p:cNvPr id="893955" name="Oval 3"/>
          <p:cNvSpPr>
            <a:spLocks noChangeArrowheads="1"/>
          </p:cNvSpPr>
          <p:nvPr/>
        </p:nvSpPr>
        <p:spPr bwMode="auto">
          <a:xfrm>
            <a:off x="3059113" y="3933825"/>
            <a:ext cx="4176712" cy="1366838"/>
          </a:xfrm>
          <a:prstGeom prst="ellipse">
            <a:avLst/>
          </a:prstGeom>
          <a:noFill/>
          <a:ln w="28575" algn="ctr">
            <a:solidFill>
              <a:srgbClr val="FF0000"/>
            </a:solidFill>
            <a:round/>
            <a:headEnd/>
            <a:tailEnd/>
          </a:ln>
        </p:spPr>
        <p:txBody>
          <a:bodyPr wrap="none" anchor="ctr"/>
          <a:lstStyle/>
          <a:p>
            <a:endParaRPr lang="zh-CN" altLang="zh-CN">
              <a:latin typeface="Arial"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78" name="Picture 4"/>
          <p:cNvPicPr>
            <a:picLocks noChangeAspect="1" noChangeArrowheads="1"/>
          </p:cNvPicPr>
          <p:nvPr/>
        </p:nvPicPr>
        <p:blipFill>
          <a:blip r:embed="rId2"/>
          <a:srcRect/>
          <a:stretch>
            <a:fillRect/>
          </a:stretch>
        </p:blipFill>
        <p:spPr bwMode="auto">
          <a:xfrm>
            <a:off x="-2286000" y="-857250"/>
            <a:ext cx="13716000" cy="8572500"/>
          </a:xfrm>
          <a:prstGeom prst="rect">
            <a:avLst/>
          </a:prstGeom>
          <a:noFill/>
          <a:ln w="9525" algn="ctr">
            <a:noFill/>
            <a:miter lim="800000"/>
            <a:headEnd/>
            <a:tailEnd/>
          </a:ln>
        </p:spPr>
      </p:pic>
      <p:sp>
        <p:nvSpPr>
          <p:cNvPr id="894979" name="Rectangle 5"/>
          <p:cNvSpPr>
            <a:spLocks noChangeArrowheads="1"/>
          </p:cNvSpPr>
          <p:nvPr/>
        </p:nvSpPr>
        <p:spPr bwMode="auto">
          <a:xfrm>
            <a:off x="2124075" y="4076700"/>
            <a:ext cx="1368425" cy="360363"/>
          </a:xfrm>
          <a:prstGeom prst="rect">
            <a:avLst/>
          </a:prstGeom>
          <a:noFill/>
          <a:ln w="28575">
            <a:solidFill>
              <a:srgbClr val="FF0066"/>
            </a:solidFill>
            <a:miter lim="800000"/>
            <a:headEnd/>
            <a:tailEnd/>
          </a:ln>
        </p:spPr>
        <p:txBody>
          <a:bodyPr wrap="none" anchor="ctr"/>
          <a:lstStyle/>
          <a:p>
            <a:endParaRPr lang="zh-CN" altLang="zh-CN">
              <a:latin typeface="Arial"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7" name="Rectangle 3"/>
          <p:cNvSpPr>
            <a:spLocks noGrp="1" noChangeArrowheads="1"/>
          </p:cNvSpPr>
          <p:nvPr>
            <p:ph idx="1"/>
          </p:nvPr>
        </p:nvSpPr>
        <p:spPr/>
        <p:txBody>
          <a:bodyPr/>
          <a:lstStyle/>
          <a:p>
            <a:r>
              <a:rPr lang="zh-CN" altLang="en-US"/>
              <a:t>如果馆藏地址显示无，则表示</a:t>
            </a:r>
            <a:r>
              <a:rPr lang="en-US" altLang="zh-CN"/>
              <a:t>CASHL</a:t>
            </a:r>
            <a:r>
              <a:rPr lang="zh-CN" altLang="en-US"/>
              <a:t>没有此文献，请通过南开大学馆际互借系统提交申请。</a:t>
            </a:r>
          </a:p>
          <a:p>
            <a:pPr>
              <a:buFont typeface="Wingdings" pitchFamily="2" charset="2"/>
              <a:buNone/>
            </a:pPr>
            <a:endParaRPr lang="en-US" altLang="zh-CN"/>
          </a:p>
        </p:txBody>
      </p:sp>
      <p:sp>
        <p:nvSpPr>
          <p:cNvPr id="687106" name="Rectangle 2"/>
          <p:cNvSpPr>
            <a:spLocks noGrp="1" noChangeArrowheads="1"/>
          </p:cNvSpPr>
          <p:nvPr>
            <p:ph type="title"/>
          </p:nvPr>
        </p:nvSpPr>
        <p:spPr/>
        <p:txBody>
          <a:bodyPr/>
          <a:lstStyle/>
          <a:p>
            <a:endParaRPr lang="zh-CN" altLang="zh-CN"/>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5" name="Rectangle 3"/>
          <p:cNvSpPr>
            <a:spLocks noGrp="1" noChangeArrowheads="1"/>
          </p:cNvSpPr>
          <p:nvPr>
            <p:ph idx="1"/>
          </p:nvPr>
        </p:nvSpPr>
        <p:spPr/>
        <p:txBody>
          <a:bodyPr/>
          <a:lstStyle/>
          <a:p>
            <a:endParaRPr lang="en-US" altLang="zh-CN"/>
          </a:p>
          <a:p>
            <a:r>
              <a:rPr lang="zh-CN" altLang="en-US"/>
              <a:t>读者可在馆际互借系统读者端查询文献申请的状态、  发生费用情况、修改登录名密码等操作。</a:t>
            </a:r>
          </a:p>
        </p:txBody>
      </p:sp>
      <p:sp>
        <p:nvSpPr>
          <p:cNvPr id="699394" name="Rectangle 2"/>
          <p:cNvSpPr>
            <a:spLocks noGrp="1" noChangeArrowheads="1"/>
          </p:cNvSpPr>
          <p:nvPr>
            <p:ph type="title"/>
          </p:nvPr>
        </p:nvSpPr>
        <p:spPr/>
        <p:txBody>
          <a:bodyPr/>
          <a:lstStyle/>
          <a:p>
            <a:endParaRPr lang="zh-CN" altLang="zh-CN"/>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5" name="Picture 3"/>
          <p:cNvPicPr>
            <a:picLocks noGrp="1" noChangeAspect="1" noChangeArrowheads="1"/>
          </p:cNvPicPr>
          <p:nvPr>
            <p:ph type="body" idx="4294967295"/>
          </p:nvPr>
        </p:nvPicPr>
        <p:blipFill>
          <a:blip r:embed="rId2"/>
          <a:srcRect/>
          <a:stretch>
            <a:fillRect/>
          </a:stretch>
        </p:blipFill>
        <p:spPr>
          <a:xfrm>
            <a:off x="0" y="188913"/>
            <a:ext cx="9144000" cy="6669087"/>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3"/>
          <p:cNvSpPr>
            <a:spLocks noGrp="1" noChangeArrowheads="1"/>
          </p:cNvSpPr>
          <p:nvPr>
            <p:ph idx="1"/>
          </p:nvPr>
        </p:nvSpPr>
        <p:spPr/>
        <p:txBody>
          <a:bodyPr/>
          <a:lstStyle/>
          <a:p>
            <a:r>
              <a:rPr lang="zh-CN" altLang="en-US" sz="3700" b="1">
                <a:solidFill>
                  <a:schemeClr val="hlink"/>
                </a:solidFill>
                <a:latin typeface="楷体_GB2312" pitchFamily="49" charset="-122"/>
                <a:ea typeface="楷体_GB2312" pitchFamily="49" charset="-122"/>
              </a:rPr>
              <a:t>从国内获取的文献一般从</a:t>
            </a:r>
            <a:r>
              <a:rPr lang="en-US" altLang="zh-CN" sz="3700" b="1">
                <a:solidFill>
                  <a:schemeClr val="hlink"/>
                </a:solidFill>
                <a:latin typeface="楷体_GB2312" pitchFamily="49" charset="-122"/>
                <a:ea typeface="楷体_GB2312" pitchFamily="49" charset="-122"/>
              </a:rPr>
              <a:t>1</a:t>
            </a:r>
            <a:r>
              <a:rPr lang="zh-CN" altLang="en-US" sz="3700" b="1">
                <a:solidFill>
                  <a:schemeClr val="hlink"/>
                </a:solidFill>
                <a:latin typeface="楷体_GB2312" pitchFamily="49" charset="-122"/>
                <a:ea typeface="楷体_GB2312" pitchFamily="49" charset="-122"/>
              </a:rPr>
              <a:t>、</a:t>
            </a:r>
            <a:r>
              <a:rPr lang="en-US" altLang="zh-CN" sz="3700" b="1">
                <a:solidFill>
                  <a:schemeClr val="hlink"/>
                </a:solidFill>
                <a:latin typeface="楷体_GB2312" pitchFamily="49" charset="-122"/>
                <a:ea typeface="楷体_GB2312" pitchFamily="49" charset="-122"/>
              </a:rPr>
              <a:t>2</a:t>
            </a:r>
            <a:r>
              <a:rPr lang="zh-CN" altLang="en-US" sz="3700" b="1">
                <a:solidFill>
                  <a:schemeClr val="hlink"/>
                </a:solidFill>
                <a:latin typeface="楷体_GB2312" pitchFamily="49" charset="-122"/>
                <a:ea typeface="楷体_GB2312" pitchFamily="49" charset="-122"/>
              </a:rPr>
              <a:t>至</a:t>
            </a:r>
            <a:r>
              <a:rPr lang="en-US" altLang="zh-CN" sz="3700" b="1">
                <a:solidFill>
                  <a:schemeClr val="hlink"/>
                </a:solidFill>
                <a:latin typeface="楷体_GB2312" pitchFamily="49" charset="-122"/>
                <a:ea typeface="楷体_GB2312" pitchFamily="49" charset="-122"/>
              </a:rPr>
              <a:t>10</a:t>
            </a:r>
            <a:r>
              <a:rPr lang="zh-CN" altLang="en-US" sz="3700" b="1">
                <a:solidFill>
                  <a:schemeClr val="hlink"/>
                </a:solidFill>
                <a:latin typeface="楷体_GB2312" pitchFamily="49" charset="-122"/>
                <a:ea typeface="楷体_GB2312" pitchFamily="49" charset="-122"/>
              </a:rPr>
              <a:t>天左右不等</a:t>
            </a:r>
          </a:p>
          <a:p>
            <a:pPr>
              <a:buFont typeface="Wingdings" pitchFamily="2" charset="2"/>
              <a:buNone/>
            </a:pPr>
            <a:endParaRPr lang="zh-CN" altLang="en-US" sz="3700" b="1">
              <a:solidFill>
                <a:schemeClr val="hlink"/>
              </a:solidFill>
              <a:latin typeface="楷体_GB2312" pitchFamily="49" charset="-122"/>
              <a:ea typeface="楷体_GB2312" pitchFamily="49" charset="-122"/>
            </a:endParaRPr>
          </a:p>
          <a:p>
            <a:r>
              <a:rPr lang="zh-CN" altLang="en-US" sz="3700" b="1">
                <a:solidFill>
                  <a:schemeClr val="hlink"/>
                </a:solidFill>
                <a:latin typeface="楷体_GB2312" pitchFamily="49" charset="-122"/>
                <a:ea typeface="楷体_GB2312" pitchFamily="49" charset="-122"/>
              </a:rPr>
              <a:t>从国外获取文献一般从几天至</a:t>
            </a:r>
            <a:r>
              <a:rPr lang="en-US" altLang="zh-CN" sz="3700" b="1">
                <a:solidFill>
                  <a:schemeClr val="hlink"/>
                </a:solidFill>
                <a:latin typeface="楷体_GB2312" pitchFamily="49" charset="-122"/>
                <a:ea typeface="楷体_GB2312" pitchFamily="49" charset="-122"/>
              </a:rPr>
              <a:t>1</a:t>
            </a:r>
            <a:r>
              <a:rPr lang="zh-CN" altLang="en-US" sz="3700" b="1">
                <a:solidFill>
                  <a:schemeClr val="hlink"/>
                </a:solidFill>
                <a:latin typeface="楷体_GB2312" pitchFamily="49" charset="-122"/>
                <a:ea typeface="楷体_GB2312" pitchFamily="49" charset="-122"/>
              </a:rPr>
              <a:t>、</a:t>
            </a:r>
            <a:r>
              <a:rPr lang="en-US" altLang="zh-CN" sz="3700" b="1">
                <a:solidFill>
                  <a:schemeClr val="hlink"/>
                </a:solidFill>
                <a:latin typeface="楷体_GB2312" pitchFamily="49" charset="-122"/>
                <a:ea typeface="楷体_GB2312" pitchFamily="49" charset="-122"/>
              </a:rPr>
              <a:t>2</a:t>
            </a:r>
            <a:r>
              <a:rPr lang="zh-CN" altLang="en-US" sz="3700" b="1">
                <a:solidFill>
                  <a:schemeClr val="hlink"/>
                </a:solidFill>
                <a:latin typeface="楷体_GB2312" pitchFamily="49" charset="-122"/>
                <a:ea typeface="楷体_GB2312" pitchFamily="49" charset="-122"/>
              </a:rPr>
              <a:t>个月不等</a:t>
            </a:r>
          </a:p>
        </p:txBody>
      </p:sp>
      <p:sp>
        <p:nvSpPr>
          <p:cNvPr id="278530" name="Rectangle 2"/>
          <p:cNvSpPr>
            <a:spLocks noGrp="1" noChangeArrowheads="1"/>
          </p:cNvSpPr>
          <p:nvPr>
            <p:ph type="title"/>
          </p:nvPr>
        </p:nvSpPr>
        <p:spPr/>
        <p:txBody>
          <a:bodyPr/>
          <a:lstStyle/>
          <a:p>
            <a:r>
              <a:rPr lang="zh-CN" altLang="en-US"/>
              <a:t>所用时间</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3" name="Rectangle 3"/>
          <p:cNvSpPr>
            <a:spLocks noGrp="1" noChangeArrowheads="1"/>
          </p:cNvSpPr>
          <p:nvPr>
            <p:ph idx="1"/>
          </p:nvPr>
        </p:nvSpPr>
        <p:spPr/>
        <p:txBody>
          <a:bodyPr/>
          <a:lstStyle/>
          <a:p>
            <a:endParaRPr lang="en-US" altLang="zh-CN" dirty="0" smtClean="0"/>
          </a:p>
          <a:p>
            <a:r>
              <a:rPr lang="zh-CN" altLang="en-US" dirty="0" smtClean="0">
                <a:latin typeface="楷体" pitchFamily="49" charset="-122"/>
                <a:ea typeface="楷体" pitchFamily="49" charset="-122"/>
              </a:rPr>
              <a:t>馆</a:t>
            </a:r>
            <a:r>
              <a:rPr lang="zh-CN" altLang="en-US" dirty="0">
                <a:latin typeface="楷体" pitchFamily="49" charset="-122"/>
                <a:ea typeface="楷体" pitchFamily="49" charset="-122"/>
              </a:rPr>
              <a:t>际互借与文献传递服务经常举办优惠</a:t>
            </a:r>
            <a:r>
              <a:rPr lang="zh-CN" altLang="en-US" dirty="0" smtClean="0">
                <a:latin typeface="楷体" pitchFamily="49" charset="-122"/>
                <a:ea typeface="楷体" pitchFamily="49" charset="-122"/>
              </a:rPr>
              <a:t>活</a:t>
            </a:r>
            <a:endParaRPr lang="en-US" altLang="zh-CN" dirty="0" smtClean="0">
              <a:latin typeface="楷体" pitchFamily="49" charset="-122"/>
              <a:ea typeface="楷体" pitchFamily="49" charset="-122"/>
            </a:endParaRPr>
          </a:p>
          <a:p>
            <a:pPr>
              <a:buNone/>
            </a:pPr>
            <a:endParaRPr lang="en-US" altLang="zh-CN" dirty="0" smtClean="0">
              <a:latin typeface="楷体" pitchFamily="49" charset="-122"/>
              <a:ea typeface="楷体" pitchFamily="49" charset="-122"/>
            </a:endParaRPr>
          </a:p>
          <a:p>
            <a:pPr>
              <a:buNone/>
            </a:pPr>
            <a:r>
              <a:rPr lang="en-US" altLang="zh-CN" dirty="0" smtClean="0">
                <a:latin typeface="楷体" pitchFamily="49" charset="-122"/>
                <a:ea typeface="楷体" pitchFamily="49" charset="-122"/>
              </a:rPr>
              <a:t>      </a:t>
            </a:r>
            <a:r>
              <a:rPr lang="zh-CN" altLang="en-US" dirty="0" smtClean="0">
                <a:latin typeface="楷体" pitchFamily="49" charset="-122"/>
                <a:ea typeface="楷体" pitchFamily="49" charset="-122"/>
              </a:rPr>
              <a:t>动</a:t>
            </a:r>
            <a:r>
              <a:rPr lang="zh-CN" altLang="en-US" dirty="0">
                <a:latin typeface="楷体" pitchFamily="49" charset="-122"/>
                <a:ea typeface="楷体" pitchFamily="49" charset="-122"/>
              </a:rPr>
              <a:t>，请随时关注图书馆主页的</a:t>
            </a:r>
            <a:r>
              <a:rPr lang="zh-CN" altLang="en-US" dirty="0" smtClean="0">
                <a:latin typeface="楷体" pitchFamily="49" charset="-122"/>
                <a:ea typeface="楷体" pitchFamily="49" charset="-122"/>
              </a:rPr>
              <a:t>通知。</a:t>
            </a:r>
            <a:endParaRPr lang="zh-CN" altLang="en-US" dirty="0">
              <a:latin typeface="楷体" pitchFamily="49" charset="-122"/>
              <a:ea typeface="楷体" pitchFamily="49" charset="-122"/>
            </a:endParaRPr>
          </a:p>
        </p:txBody>
      </p:sp>
      <p:sp>
        <p:nvSpPr>
          <p:cNvPr id="814082" name="Rectangle 2"/>
          <p:cNvSpPr>
            <a:spLocks noGrp="1" noChangeArrowheads="1"/>
          </p:cNvSpPr>
          <p:nvPr>
            <p:ph type="title"/>
          </p:nvPr>
        </p:nvSpPr>
        <p:spPr/>
        <p:txBody>
          <a:bodyPr/>
          <a:lstStyle/>
          <a:p>
            <a:endParaRPr lang="zh-CN" altLang="zh-CN"/>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6877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59" name="Picture 3"/>
          <p:cNvPicPr>
            <a:picLocks noGrp="1" noChangeAspect="1" noChangeArrowheads="1"/>
          </p:cNvPicPr>
          <p:nvPr>
            <p:ph type="body" idx="4294967295"/>
          </p:nvPr>
        </p:nvPicPr>
        <p:blipFill>
          <a:blip r:embed="rId2"/>
          <a:srcRect/>
          <a:stretch>
            <a:fillRect/>
          </a:stretch>
        </p:blipFill>
        <p:spPr>
          <a:xfrm>
            <a:off x="0" y="0"/>
            <a:ext cx="9144000" cy="6858000"/>
          </a:xfr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483" name="Picture 3"/>
          <p:cNvPicPr>
            <a:picLocks noGrp="1" noChangeAspect="1" noChangeArrowheads="1"/>
          </p:cNvPicPr>
          <p:nvPr>
            <p:ph type="body" idx="4294967295"/>
          </p:nvPr>
        </p:nvPicPr>
        <p:blipFill>
          <a:blip r:embed="rId2"/>
          <a:srcRect/>
          <a:stretch>
            <a:fillRect/>
          </a:stretch>
        </p:blipFill>
        <p:spPr>
          <a:xfrm>
            <a:off x="0" y="0"/>
            <a:ext cx="9144000" cy="6858000"/>
          </a:xfr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07" name="Picture 3"/>
          <p:cNvPicPr>
            <a:picLocks noGrp="1" noChangeAspect="1" noChangeArrowheads="1"/>
          </p:cNvPicPr>
          <p:nvPr>
            <p:ph type="body" idx="4294967295"/>
          </p:nvPr>
        </p:nvPicPr>
        <p:blipFill>
          <a:blip r:embed="rId2"/>
          <a:srcRect/>
          <a:stretch>
            <a:fillRect/>
          </a:stretch>
        </p:blipFill>
        <p:spPr>
          <a:xfrm>
            <a:off x="0" y="0"/>
            <a:ext cx="9144000" cy="6858000"/>
          </a:xfr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30"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4"/>
          <p:cNvPicPr>
            <a:picLocks noChangeAspect="1" noChangeArrowheads="1"/>
          </p:cNvPicPr>
          <p:nvPr/>
        </p:nvPicPr>
        <p:blipFill>
          <a:blip r:embed="rId2"/>
          <a:srcRect/>
          <a:stretch>
            <a:fillRect/>
          </a:stretch>
        </p:blipFill>
        <p:spPr bwMode="auto">
          <a:xfrm>
            <a:off x="0" y="233363"/>
            <a:ext cx="9144000" cy="6391275"/>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26"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204864" y="548680"/>
            <a:ext cx="20880288" cy="102870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latin typeface="楷体" pitchFamily="49" charset="-122"/>
                <a:ea typeface="楷体" pitchFamily="49" charset="-122"/>
              </a:rPr>
              <a:t>教工：</a:t>
            </a:r>
            <a:r>
              <a:rPr lang="en-US" altLang="zh-CN" dirty="0" smtClean="0">
                <a:latin typeface="楷体" pitchFamily="49" charset="-122"/>
                <a:ea typeface="楷体" pitchFamily="49" charset="-122"/>
              </a:rPr>
              <a:t>400</a:t>
            </a:r>
            <a:r>
              <a:rPr lang="zh-CN" altLang="en-US" dirty="0" smtClean="0">
                <a:latin typeface="楷体" pitchFamily="49" charset="-122"/>
                <a:ea typeface="楷体" pitchFamily="49" charset="-122"/>
              </a:rPr>
              <a:t>元</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年</a:t>
            </a:r>
            <a:endParaRPr lang="en-US" altLang="zh-CN" dirty="0" smtClean="0">
              <a:latin typeface="楷体" pitchFamily="49" charset="-122"/>
              <a:ea typeface="楷体" pitchFamily="49" charset="-122"/>
            </a:endParaRPr>
          </a:p>
          <a:p>
            <a:endParaRPr lang="en-US" altLang="zh-CN" dirty="0" smtClean="0">
              <a:latin typeface="楷体" pitchFamily="49" charset="-122"/>
              <a:ea typeface="楷体" pitchFamily="49" charset="-122"/>
            </a:endParaRPr>
          </a:p>
          <a:p>
            <a:r>
              <a:rPr lang="zh-CN" altLang="en-US" dirty="0" smtClean="0">
                <a:latin typeface="楷体" pitchFamily="49" charset="-122"/>
                <a:ea typeface="楷体" pitchFamily="49" charset="-122"/>
              </a:rPr>
              <a:t>博、硕研究生：</a:t>
            </a:r>
            <a:r>
              <a:rPr lang="en-US" altLang="zh-CN" dirty="0" smtClean="0">
                <a:latin typeface="楷体" pitchFamily="49" charset="-122"/>
                <a:ea typeface="楷体" pitchFamily="49" charset="-122"/>
              </a:rPr>
              <a:t>300</a:t>
            </a:r>
            <a:r>
              <a:rPr lang="zh-CN" altLang="en-US" dirty="0" smtClean="0">
                <a:latin typeface="楷体" pitchFamily="49" charset="-122"/>
                <a:ea typeface="楷体" pitchFamily="49" charset="-122"/>
              </a:rPr>
              <a:t>元</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年</a:t>
            </a:r>
            <a:endParaRPr lang="en-US" altLang="zh-CN" dirty="0" smtClean="0">
              <a:latin typeface="楷体" pitchFamily="49" charset="-122"/>
              <a:ea typeface="楷体" pitchFamily="49" charset="-122"/>
            </a:endParaRPr>
          </a:p>
          <a:p>
            <a:endParaRPr lang="en-US" altLang="zh-CN" dirty="0" smtClean="0">
              <a:latin typeface="楷体" pitchFamily="49" charset="-122"/>
              <a:ea typeface="楷体" pitchFamily="49" charset="-122"/>
            </a:endParaRPr>
          </a:p>
          <a:p>
            <a:r>
              <a:rPr lang="zh-CN" altLang="en-US" dirty="0" smtClean="0">
                <a:latin typeface="楷体" pitchFamily="49" charset="-122"/>
                <a:ea typeface="楷体" pitchFamily="49" charset="-122"/>
              </a:rPr>
              <a:t>本科生：</a:t>
            </a:r>
            <a:r>
              <a:rPr lang="en-US" altLang="zh-CN" dirty="0" smtClean="0">
                <a:latin typeface="楷体" pitchFamily="49" charset="-122"/>
                <a:ea typeface="楷体" pitchFamily="49" charset="-122"/>
              </a:rPr>
              <a:t>200</a:t>
            </a:r>
            <a:r>
              <a:rPr lang="zh-CN" altLang="en-US" dirty="0" smtClean="0">
                <a:latin typeface="楷体" pitchFamily="49" charset="-122"/>
                <a:ea typeface="楷体" pitchFamily="49" charset="-122"/>
              </a:rPr>
              <a:t>元</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年</a:t>
            </a:r>
            <a:endParaRPr lang="zh-CN" altLang="en-US" dirty="0">
              <a:latin typeface="楷体" pitchFamily="49" charset="-122"/>
              <a:ea typeface="楷体" pitchFamily="49" charset="-122"/>
            </a:endParaRPr>
          </a:p>
        </p:txBody>
      </p:sp>
      <p:sp>
        <p:nvSpPr>
          <p:cNvPr id="3" name="标题 2"/>
          <p:cNvSpPr>
            <a:spLocks noGrp="1"/>
          </p:cNvSpPr>
          <p:nvPr>
            <p:ph type="title"/>
          </p:nvPr>
        </p:nvSpPr>
        <p:spPr/>
        <p:txBody>
          <a:bodyPr>
            <a:normAutofit/>
          </a:bodyPr>
          <a:lstStyle/>
          <a:p>
            <a:r>
              <a:rPr lang="zh-CN" altLang="en-US" sz="3200" dirty="0" smtClean="0">
                <a:latin typeface="楷体" pitchFamily="49" charset="-122"/>
                <a:ea typeface="楷体" pitchFamily="49" charset="-122"/>
              </a:rPr>
              <a:t>最新补贴政策</a:t>
            </a:r>
            <a:endParaRPr lang="zh-CN" altLang="en-US" sz="3200" dirty="0">
              <a:latin typeface="楷体" pitchFamily="49" charset="-122"/>
              <a:ea typeface="楷体" pitchFamily="49"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423863"/>
            <a:ext cx="13392150" cy="6010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5" name="Rectangle 3"/>
          <p:cNvSpPr>
            <a:spLocks noGrp="1" noChangeArrowheads="1"/>
          </p:cNvSpPr>
          <p:nvPr>
            <p:ph idx="1"/>
          </p:nvPr>
        </p:nvSpPr>
        <p:spPr/>
        <p:txBody>
          <a:bodyPr/>
          <a:lstStyle/>
          <a:p>
            <a:pPr>
              <a:buFont typeface="Wingdings" pitchFamily="2" charset="2"/>
              <a:buNone/>
            </a:pPr>
            <a:endParaRPr lang="en-US" altLang="zh-CN" sz="7500" b="1" i="1" dirty="0">
              <a:solidFill>
                <a:schemeClr val="hlink"/>
              </a:solidFill>
              <a:ea typeface="楷体_GB2312" pitchFamily="49" charset="-122"/>
            </a:endParaRPr>
          </a:p>
          <a:p>
            <a:pPr>
              <a:buFont typeface="Wingdings" pitchFamily="2" charset="2"/>
              <a:buNone/>
            </a:pPr>
            <a:r>
              <a:rPr lang="en-US" altLang="zh-CN" sz="7500" b="1" i="1">
                <a:solidFill>
                  <a:schemeClr val="hlink"/>
                </a:solidFill>
                <a:ea typeface="楷体_GB2312" pitchFamily="49" charset="-122"/>
              </a:rPr>
              <a:t>     </a:t>
            </a:r>
            <a:r>
              <a:rPr lang="zh-CN" altLang="en-US" sz="7500" b="1" i="1" smtClean="0">
                <a:solidFill>
                  <a:schemeClr val="accent3">
                    <a:lumMod val="75000"/>
                  </a:schemeClr>
                </a:solidFill>
                <a:ea typeface="楷体_GB2312" pitchFamily="49" charset="-122"/>
              </a:rPr>
              <a:t>谢</a:t>
            </a:r>
            <a:r>
              <a:rPr lang="zh-CN" altLang="en-US" sz="7500" b="1" i="1" dirty="0" smtClean="0">
                <a:solidFill>
                  <a:schemeClr val="accent3">
                    <a:lumMod val="75000"/>
                  </a:schemeClr>
                </a:solidFill>
                <a:ea typeface="楷体_GB2312" pitchFamily="49" charset="-122"/>
              </a:rPr>
              <a:t>谢</a:t>
            </a:r>
            <a:r>
              <a:rPr lang="zh-CN" altLang="en-US" sz="7500" b="1" i="1" dirty="0">
                <a:solidFill>
                  <a:schemeClr val="accent3">
                    <a:lumMod val="75000"/>
                  </a:schemeClr>
                </a:solidFill>
                <a:ea typeface="楷体_GB2312" pitchFamily="49" charset="-122"/>
              </a:rPr>
              <a:t>大家！</a:t>
            </a:r>
          </a:p>
        </p:txBody>
      </p:sp>
      <p:sp>
        <p:nvSpPr>
          <p:cNvPr id="909314" name="Rectangle 2"/>
          <p:cNvSpPr>
            <a:spLocks noGrp="1" noChangeArrowheads="1"/>
          </p:cNvSpPr>
          <p:nvPr>
            <p:ph type="title"/>
          </p:nvPr>
        </p:nvSpPr>
        <p:spPr/>
        <p:txBody>
          <a:bodyPr/>
          <a:lstStyle/>
          <a:p>
            <a:endParaRPr lang="zh-CN" altLang="zh-CN"/>
          </a:p>
        </p:txBody>
      </p:sp>
    </p:spTree>
  </p:cSld>
  <p:clrMapOvr>
    <a:masterClrMapping/>
  </p:clrMapOvr>
  <p:transition>
    <p:pull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1" name="Rectangle 3"/>
          <p:cNvSpPr>
            <a:spLocks noGrp="1" noChangeArrowheads="1"/>
          </p:cNvSpPr>
          <p:nvPr>
            <p:ph idx="1"/>
          </p:nvPr>
        </p:nvSpPr>
        <p:spPr/>
        <p:txBody>
          <a:bodyPr/>
          <a:lstStyle/>
          <a:p>
            <a:r>
              <a:rPr lang="en-US" altLang="zh-CN" dirty="0">
                <a:latin typeface="楷体" pitchFamily="49" charset="-122"/>
                <a:ea typeface="楷体" pitchFamily="49" charset="-122"/>
              </a:rPr>
              <a:t>ISBN</a:t>
            </a:r>
            <a:r>
              <a:rPr lang="zh-CN" altLang="en-US" dirty="0">
                <a:latin typeface="楷体" pitchFamily="49" charset="-122"/>
                <a:ea typeface="楷体" pitchFamily="49" charset="-122"/>
              </a:rPr>
              <a:t>号</a:t>
            </a:r>
          </a:p>
          <a:p>
            <a:pPr>
              <a:buFont typeface="Wingdings" pitchFamily="2" charset="2"/>
              <a:buNone/>
            </a:pPr>
            <a:r>
              <a:rPr lang="zh-CN" altLang="en-US" dirty="0">
                <a:latin typeface="楷体" pitchFamily="49" charset="-122"/>
                <a:ea typeface="楷体" pitchFamily="49" charset="-122"/>
              </a:rPr>
              <a:t>  国际标准书号（</a:t>
            </a:r>
            <a:r>
              <a:rPr lang="en-US" altLang="zh-CN" dirty="0">
                <a:latin typeface="楷体" pitchFamily="49" charset="-122"/>
                <a:ea typeface="楷体" pitchFamily="49" charset="-122"/>
              </a:rPr>
              <a:t>International Standard Book Number</a:t>
            </a:r>
            <a:r>
              <a:rPr lang="zh-CN" altLang="en-US" dirty="0">
                <a:latin typeface="楷体" pitchFamily="49" charset="-122"/>
                <a:ea typeface="楷体" pitchFamily="49" charset="-122"/>
              </a:rPr>
              <a:t>）简称</a:t>
            </a:r>
            <a:r>
              <a:rPr lang="en-US" altLang="zh-CN" dirty="0">
                <a:latin typeface="楷体" pitchFamily="49" charset="-122"/>
                <a:ea typeface="楷体" pitchFamily="49" charset="-122"/>
              </a:rPr>
              <a:t>ISBN</a:t>
            </a:r>
            <a:r>
              <a:rPr lang="zh-CN" altLang="en-US" dirty="0">
                <a:latin typeface="楷体" pitchFamily="49" charset="-122"/>
                <a:ea typeface="楷体" pitchFamily="49" charset="-122"/>
              </a:rPr>
              <a:t>，是国际通用的图书或独立的出版物（除定期出版的期刊）代码。出版社可以通过国际标准书号清晰地辨认所有非期刊书籍。一个国际标准书号只有一个或一份相应的出版物与之对应。 </a:t>
            </a:r>
            <a:r>
              <a:rPr lang="en-US" altLang="zh-CN" dirty="0">
                <a:latin typeface="楷体" pitchFamily="49" charset="-122"/>
                <a:ea typeface="楷体" pitchFamily="49" charset="-122"/>
              </a:rPr>
              <a:t>1971</a:t>
            </a:r>
            <a:r>
              <a:rPr lang="zh-CN" altLang="en-US" dirty="0">
                <a:latin typeface="楷体" pitchFamily="49" charset="-122"/>
                <a:ea typeface="楷体" pitchFamily="49" charset="-122"/>
              </a:rPr>
              <a:t>年后开始实施。</a:t>
            </a:r>
          </a:p>
        </p:txBody>
      </p:sp>
      <p:sp>
        <p:nvSpPr>
          <p:cNvPr id="795650" name="Rectangle 2"/>
          <p:cNvSpPr>
            <a:spLocks noGrp="1" noChangeArrowheads="1"/>
          </p:cNvSpPr>
          <p:nvPr>
            <p:ph type="title"/>
          </p:nvPr>
        </p:nvSpPr>
        <p:spPr>
          <a:xfrm>
            <a:off x="428596" y="214290"/>
            <a:ext cx="8229600" cy="1143000"/>
          </a:xfrm>
        </p:spPr>
        <p:txBody>
          <a:bodyPr>
            <a:normAutofit/>
          </a:bodyPr>
          <a:lstStyle/>
          <a:p>
            <a:r>
              <a:rPr lang="zh-CN" altLang="en-US" b="0" dirty="0" smtClean="0">
                <a:latin typeface="楷体" pitchFamily="49" charset="-122"/>
                <a:ea typeface="楷体" pitchFamily="49" charset="-122"/>
              </a:rPr>
              <a:t>图书的重要检索项：</a:t>
            </a:r>
            <a:r>
              <a:rPr lang="en-US" altLang="zh-CN" b="0" dirty="0" smtClean="0">
                <a:latin typeface="楷体" pitchFamily="49" charset="-122"/>
                <a:ea typeface="楷体" pitchFamily="49" charset="-122"/>
              </a:rPr>
              <a:t>ISBN</a:t>
            </a:r>
            <a:r>
              <a:rPr lang="zh-CN" altLang="en-US" b="0" dirty="0" smtClean="0">
                <a:latin typeface="楷体" pitchFamily="49" charset="-122"/>
                <a:ea typeface="楷体" pitchFamily="49" charset="-122"/>
              </a:rPr>
              <a:t>号码</a:t>
            </a:r>
            <a:endParaRPr lang="zh-CN" altLang="zh-CN" b="0"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6" name="Picture 4"/>
          <p:cNvPicPr>
            <a:picLocks noChangeAspect="1" noChangeArrowheads="1"/>
          </p:cNvPicPr>
          <p:nvPr/>
        </p:nvPicPr>
        <p:blipFill>
          <a:blip r:embed="rId2"/>
          <a:srcRect/>
          <a:stretch>
            <a:fillRect/>
          </a:stretch>
        </p:blipFill>
        <p:spPr bwMode="auto">
          <a:xfrm>
            <a:off x="419100" y="466725"/>
            <a:ext cx="8305800" cy="592455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xmlns="" val="2483106430"/>
              </p:ext>
            </p:extLst>
          </p:nvPr>
        </p:nvGraphicFramePr>
        <p:xfrm>
          <a:off x="539552" y="1052736"/>
          <a:ext cx="8318727" cy="4161669"/>
        </p:xfrm>
        <a:graphic>
          <a:graphicData uri="http://schemas.openxmlformats.org/drawingml/2006/table">
            <a:tbl>
              <a:tblPr firstRow="1" bandRow="1">
                <a:tableStyleId>{5C22544A-7EE6-4342-B048-85BDC9FD1C3A}</a:tableStyleId>
              </a:tblPr>
              <a:tblGrid>
                <a:gridCol w="2772909">
                  <a:extLst>
                    <a:ext uri="{9D8B030D-6E8A-4147-A177-3AD203B41FA5}">
                      <a16:colId xmlns:a16="http://schemas.microsoft.com/office/drawing/2014/main" xmlns="" val="20000"/>
                    </a:ext>
                  </a:extLst>
                </a:gridCol>
                <a:gridCol w="2772909">
                  <a:extLst>
                    <a:ext uri="{9D8B030D-6E8A-4147-A177-3AD203B41FA5}">
                      <a16:colId xmlns:a16="http://schemas.microsoft.com/office/drawing/2014/main" xmlns="" val="20001"/>
                    </a:ext>
                  </a:extLst>
                </a:gridCol>
                <a:gridCol w="2772909">
                  <a:extLst>
                    <a:ext uri="{9D8B030D-6E8A-4147-A177-3AD203B41FA5}">
                      <a16:colId xmlns:a16="http://schemas.microsoft.com/office/drawing/2014/main" xmlns="" val="20002"/>
                    </a:ext>
                  </a:extLst>
                </a:gridCol>
              </a:tblGrid>
              <a:tr h="562550">
                <a:tc>
                  <a:txBody>
                    <a:bodyPr/>
                    <a:lstStyle/>
                    <a:p>
                      <a:pPr algn="ctr"/>
                      <a:r>
                        <a:rPr lang="zh-CN" altLang="en-US" dirty="0" smtClean="0"/>
                        <a:t>楼层</a:t>
                      </a:r>
                      <a:endParaRPr lang="zh-CN" altLang="en-US" dirty="0"/>
                    </a:p>
                  </a:txBody>
                  <a:tcPr/>
                </a:tc>
                <a:tc>
                  <a:txBody>
                    <a:bodyPr/>
                    <a:lstStyle/>
                    <a:p>
                      <a:pPr algn="ctr"/>
                      <a:r>
                        <a:rPr lang="zh-CN" altLang="en-US" dirty="0" smtClean="0"/>
                        <a:t>位置</a:t>
                      </a:r>
                      <a:endParaRPr lang="zh-CN" altLang="en-US" dirty="0"/>
                    </a:p>
                  </a:txBody>
                  <a:tcPr/>
                </a:tc>
                <a:tc>
                  <a:txBody>
                    <a:bodyPr/>
                    <a:lstStyle/>
                    <a:p>
                      <a:pPr algn="ctr"/>
                      <a:r>
                        <a:rPr lang="zh-CN" altLang="en-US" dirty="0" smtClean="0"/>
                        <a:t>馆藏</a:t>
                      </a:r>
                      <a:endParaRPr lang="zh-CN" altLang="en-US" dirty="0"/>
                    </a:p>
                  </a:txBody>
                  <a:tcPr/>
                </a:tc>
                <a:extLst>
                  <a:ext uri="{0D108BD9-81ED-4DB2-BD59-A6C34878D82A}">
                    <a16:rowId xmlns:a16="http://schemas.microsoft.com/office/drawing/2014/main" xmlns="" val="10000"/>
                  </a:ext>
                </a:extLst>
              </a:tr>
              <a:tr h="638657">
                <a:tc>
                  <a:txBody>
                    <a:bodyPr/>
                    <a:lstStyle/>
                    <a:p>
                      <a:r>
                        <a:rPr lang="zh-CN" altLang="en-US" dirty="0" smtClean="0"/>
                        <a:t>一层</a:t>
                      </a:r>
                      <a:endParaRPr lang="zh-CN" altLang="en-US" dirty="0"/>
                    </a:p>
                  </a:txBody>
                  <a:tcPr/>
                </a:tc>
                <a:tc>
                  <a:txBody>
                    <a:bodyPr/>
                    <a:lstStyle/>
                    <a:p>
                      <a:r>
                        <a:rPr lang="zh-CN" altLang="en-US" dirty="0" smtClean="0"/>
                        <a:t>密集书库四</a:t>
                      </a:r>
                      <a:endParaRPr lang="zh-CN" altLang="en-US" dirty="0"/>
                    </a:p>
                  </a:txBody>
                  <a:tcPr/>
                </a:tc>
                <a:tc>
                  <a:txBody>
                    <a:bodyPr/>
                    <a:lstStyle/>
                    <a:p>
                      <a:r>
                        <a:rPr lang="zh-CN" altLang="en-US" dirty="0" smtClean="0"/>
                        <a:t>中文图书</a:t>
                      </a:r>
                      <a:r>
                        <a:rPr lang="en-US" altLang="zh-CN" dirty="0" smtClean="0"/>
                        <a:t>A-K,Z,N-X</a:t>
                      </a:r>
                      <a:endParaRPr lang="zh-CN" altLang="en-US" dirty="0"/>
                    </a:p>
                  </a:txBody>
                  <a:tcPr/>
                </a:tc>
                <a:extLst>
                  <a:ext uri="{0D108BD9-81ED-4DB2-BD59-A6C34878D82A}">
                    <a16:rowId xmlns:a16="http://schemas.microsoft.com/office/drawing/2014/main" xmlns="" val="10001"/>
                  </a:ext>
                </a:extLst>
              </a:tr>
              <a:tr h="364946">
                <a:tc rowSpan="3">
                  <a:txBody>
                    <a:bodyPr/>
                    <a:lstStyle/>
                    <a:p>
                      <a:r>
                        <a:rPr lang="zh-CN" altLang="en-US" dirty="0" smtClean="0"/>
                        <a:t>三层</a:t>
                      </a:r>
                      <a:endParaRPr lang="zh-CN" altLang="en-US" dirty="0"/>
                    </a:p>
                  </a:txBody>
                  <a:tcPr/>
                </a:tc>
                <a:tc>
                  <a:txBody>
                    <a:bodyPr/>
                    <a:lstStyle/>
                    <a:p>
                      <a:r>
                        <a:rPr lang="zh-CN" altLang="en-US" dirty="0" smtClean="0"/>
                        <a:t>中厅</a:t>
                      </a:r>
                      <a:endParaRPr lang="zh-CN" altLang="en-US" dirty="0"/>
                    </a:p>
                  </a:txBody>
                  <a:tcPr/>
                </a:tc>
                <a:tc>
                  <a:txBody>
                    <a:bodyPr/>
                    <a:lstStyle/>
                    <a:p>
                      <a:r>
                        <a:rPr lang="zh-CN" altLang="en-US" dirty="0" smtClean="0"/>
                        <a:t>中文文科工具书</a:t>
                      </a:r>
                      <a:endParaRPr lang="zh-CN" altLang="en-US" dirty="0"/>
                    </a:p>
                  </a:txBody>
                  <a:tcPr/>
                </a:tc>
                <a:extLst>
                  <a:ext uri="{0D108BD9-81ED-4DB2-BD59-A6C34878D82A}">
                    <a16:rowId xmlns:a16="http://schemas.microsoft.com/office/drawing/2014/main" xmlns="" val="10002"/>
                  </a:ext>
                </a:extLst>
              </a:tr>
              <a:tr h="364946">
                <a:tc vMerge="1">
                  <a:txBody>
                    <a:bodyPr/>
                    <a:lstStyle/>
                    <a:p>
                      <a:endParaRPr lang="zh-CN" altLang="en-US"/>
                    </a:p>
                  </a:txBody>
                  <a:tcPr/>
                </a:tc>
                <a:tc>
                  <a:txBody>
                    <a:bodyPr/>
                    <a:lstStyle/>
                    <a:p>
                      <a:r>
                        <a:rPr lang="zh-CN" altLang="en-US" dirty="0" smtClean="0"/>
                        <a:t>东厅</a:t>
                      </a:r>
                      <a:endParaRPr lang="zh-CN" altLang="en-US" dirty="0"/>
                    </a:p>
                  </a:txBody>
                  <a:tcPr/>
                </a:tc>
                <a:tc>
                  <a:txBody>
                    <a:bodyPr/>
                    <a:lstStyle/>
                    <a:p>
                      <a:r>
                        <a:rPr lang="zh-CN" altLang="en-US" dirty="0" smtClean="0"/>
                        <a:t>中文文科图书</a:t>
                      </a:r>
                      <a:r>
                        <a:rPr lang="en-US" altLang="zh-CN" dirty="0" smtClean="0"/>
                        <a:t>A-H</a:t>
                      </a:r>
                      <a:endParaRPr lang="zh-CN" altLang="en-US" dirty="0"/>
                    </a:p>
                  </a:txBody>
                  <a:tcPr/>
                </a:tc>
                <a:extLst>
                  <a:ext uri="{0D108BD9-81ED-4DB2-BD59-A6C34878D82A}">
                    <a16:rowId xmlns:a16="http://schemas.microsoft.com/office/drawing/2014/main" xmlns="" val="10003"/>
                  </a:ext>
                </a:extLst>
              </a:tr>
              <a:tr h="637393">
                <a:tc vMerge="1">
                  <a:txBody>
                    <a:bodyPr/>
                    <a:lstStyle/>
                    <a:p>
                      <a:endParaRPr lang="zh-CN" altLang="en-US"/>
                    </a:p>
                  </a:txBody>
                  <a:tcPr/>
                </a:tc>
                <a:tc>
                  <a:txBody>
                    <a:bodyPr/>
                    <a:lstStyle/>
                    <a:p>
                      <a:r>
                        <a:rPr lang="zh-CN" altLang="en-US" dirty="0" smtClean="0"/>
                        <a:t>西厅</a:t>
                      </a:r>
                      <a:endParaRPr lang="zh-CN" altLang="en-US" dirty="0"/>
                    </a:p>
                  </a:txBody>
                  <a:tcPr/>
                </a:tc>
                <a:tc>
                  <a:txBody>
                    <a:bodyPr/>
                    <a:lstStyle/>
                    <a:p>
                      <a:r>
                        <a:rPr lang="zh-CN" altLang="en-US" dirty="0" smtClean="0"/>
                        <a:t>中文文科图书</a:t>
                      </a:r>
                      <a:r>
                        <a:rPr lang="en-US" altLang="zh-CN" dirty="0" smtClean="0"/>
                        <a:t>I-K</a:t>
                      </a:r>
                      <a:r>
                        <a:rPr lang="zh-CN" altLang="en-US" dirty="0" smtClean="0"/>
                        <a:t>，</a:t>
                      </a:r>
                      <a:r>
                        <a:rPr lang="en-US" altLang="zh-CN" dirty="0" smtClean="0"/>
                        <a:t>Z</a:t>
                      </a:r>
                      <a:r>
                        <a:rPr lang="zh-CN" altLang="en-US" dirty="0" smtClean="0"/>
                        <a:t>，外文文科图书</a:t>
                      </a:r>
                      <a:endParaRPr lang="zh-CN" altLang="en-US" dirty="0"/>
                    </a:p>
                  </a:txBody>
                  <a:tcPr/>
                </a:tc>
                <a:extLst>
                  <a:ext uri="{0D108BD9-81ED-4DB2-BD59-A6C34878D82A}">
                    <a16:rowId xmlns:a16="http://schemas.microsoft.com/office/drawing/2014/main" xmlns="" val="10004"/>
                  </a:ext>
                </a:extLst>
              </a:tr>
              <a:tr h="637393">
                <a:tc rowSpan="3">
                  <a:txBody>
                    <a:bodyPr/>
                    <a:lstStyle/>
                    <a:p>
                      <a:r>
                        <a:rPr lang="zh-CN" altLang="en-US" dirty="0" smtClean="0"/>
                        <a:t>四层</a:t>
                      </a:r>
                      <a:endParaRPr lang="zh-CN" altLang="en-US" dirty="0"/>
                    </a:p>
                  </a:txBody>
                  <a:tcPr/>
                </a:tc>
                <a:tc>
                  <a:txBody>
                    <a:bodyPr/>
                    <a:lstStyle/>
                    <a:p>
                      <a:r>
                        <a:rPr lang="zh-CN" altLang="en-US" dirty="0" smtClean="0"/>
                        <a:t>中厅</a:t>
                      </a:r>
                      <a:endParaRPr lang="zh-CN" altLang="en-US" dirty="0"/>
                    </a:p>
                  </a:txBody>
                  <a:tcPr/>
                </a:tc>
                <a:tc>
                  <a:txBody>
                    <a:bodyPr/>
                    <a:lstStyle/>
                    <a:p>
                      <a:r>
                        <a:rPr lang="zh-CN" altLang="en-US" dirty="0" smtClean="0"/>
                        <a:t>中文理科工具书、百科全书、年鉴</a:t>
                      </a:r>
                      <a:endParaRPr lang="zh-CN" altLang="en-US" dirty="0"/>
                    </a:p>
                  </a:txBody>
                  <a:tcPr/>
                </a:tc>
                <a:extLst>
                  <a:ext uri="{0D108BD9-81ED-4DB2-BD59-A6C34878D82A}">
                    <a16:rowId xmlns:a16="http://schemas.microsoft.com/office/drawing/2014/main" xmlns="" val="10005"/>
                  </a:ext>
                </a:extLst>
              </a:tr>
              <a:tr h="583022">
                <a:tc vMerge="1">
                  <a:txBody>
                    <a:bodyPr/>
                    <a:lstStyle/>
                    <a:p>
                      <a:endParaRPr lang="zh-CN" altLang="en-US"/>
                    </a:p>
                  </a:txBody>
                  <a:tcPr/>
                </a:tc>
                <a:tc>
                  <a:txBody>
                    <a:bodyPr/>
                    <a:lstStyle/>
                    <a:p>
                      <a:r>
                        <a:rPr lang="zh-CN" altLang="en-US" dirty="0" smtClean="0"/>
                        <a:t>东厅</a:t>
                      </a:r>
                      <a:endParaRPr lang="zh-CN" altLang="en-US" dirty="0"/>
                    </a:p>
                  </a:txBody>
                  <a:tcPr/>
                </a:tc>
                <a:tc>
                  <a:txBody>
                    <a:bodyPr/>
                    <a:lstStyle/>
                    <a:p>
                      <a:r>
                        <a:rPr lang="zh-CN" altLang="en-US" dirty="0" smtClean="0"/>
                        <a:t>中外文理科图书</a:t>
                      </a:r>
                      <a:r>
                        <a:rPr lang="en-US" altLang="zh-CN" dirty="0" smtClean="0"/>
                        <a:t>N-X</a:t>
                      </a:r>
                      <a:endParaRPr lang="zh-CN" altLang="en-US" dirty="0"/>
                    </a:p>
                  </a:txBody>
                  <a:tcPr/>
                </a:tc>
                <a:extLst>
                  <a:ext uri="{0D108BD9-81ED-4DB2-BD59-A6C34878D82A}">
                    <a16:rowId xmlns:a16="http://schemas.microsoft.com/office/drawing/2014/main" xmlns="" val="10006"/>
                  </a:ext>
                </a:extLst>
              </a:tr>
              <a:tr h="364225">
                <a:tc vMerge="1">
                  <a:txBody>
                    <a:bodyPr/>
                    <a:lstStyle/>
                    <a:p>
                      <a:endParaRPr lang="zh-CN" altLang="en-US"/>
                    </a:p>
                  </a:txBody>
                  <a:tcPr/>
                </a:tc>
                <a:tc>
                  <a:txBody>
                    <a:bodyPr/>
                    <a:lstStyle/>
                    <a:p>
                      <a:r>
                        <a:rPr lang="zh-CN" altLang="en-US" dirty="0" smtClean="0"/>
                        <a:t>西厅</a:t>
                      </a:r>
                      <a:endParaRPr lang="zh-CN" altLang="en-US" dirty="0"/>
                    </a:p>
                  </a:txBody>
                  <a:tcPr/>
                </a:tc>
                <a:tc>
                  <a:txBody>
                    <a:bodyPr/>
                    <a:lstStyle/>
                    <a:p>
                      <a:r>
                        <a:rPr lang="zh-CN" altLang="en-US" dirty="0" smtClean="0"/>
                        <a:t>期刊、报纸</a:t>
                      </a:r>
                      <a:endParaRPr lang="zh-CN" altLang="en-US" dirty="0"/>
                    </a:p>
                  </a:txBody>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xmlns="" val="4278071402"/>
              </p:ext>
            </p:extLst>
          </p:nvPr>
        </p:nvGraphicFramePr>
        <p:xfrm>
          <a:off x="971602" y="1268760"/>
          <a:ext cx="7344813" cy="3960443"/>
        </p:xfrm>
        <a:graphic>
          <a:graphicData uri="http://schemas.openxmlformats.org/drawingml/2006/table">
            <a:tbl>
              <a:tblPr firstRow="1" bandRow="1">
                <a:tableStyleId>{5C22544A-7EE6-4342-B048-85BDC9FD1C3A}</a:tableStyleId>
              </a:tblPr>
              <a:tblGrid>
                <a:gridCol w="2448271">
                  <a:extLst>
                    <a:ext uri="{9D8B030D-6E8A-4147-A177-3AD203B41FA5}">
                      <a16:colId xmlns:a16="http://schemas.microsoft.com/office/drawing/2014/main" xmlns="" val="1143637362"/>
                    </a:ext>
                  </a:extLst>
                </a:gridCol>
                <a:gridCol w="2448271">
                  <a:extLst>
                    <a:ext uri="{9D8B030D-6E8A-4147-A177-3AD203B41FA5}">
                      <a16:colId xmlns:a16="http://schemas.microsoft.com/office/drawing/2014/main" xmlns="" val="1087508541"/>
                    </a:ext>
                  </a:extLst>
                </a:gridCol>
                <a:gridCol w="2448271">
                  <a:extLst>
                    <a:ext uri="{9D8B030D-6E8A-4147-A177-3AD203B41FA5}">
                      <a16:colId xmlns:a16="http://schemas.microsoft.com/office/drawing/2014/main" xmlns="" val="3518897427"/>
                    </a:ext>
                  </a:extLst>
                </a:gridCol>
              </a:tblGrid>
              <a:tr h="428156">
                <a:tc>
                  <a:txBody>
                    <a:bodyPr/>
                    <a:lstStyle/>
                    <a:p>
                      <a:pPr algn="ctr"/>
                      <a:r>
                        <a:rPr lang="zh-CN" altLang="en-US" dirty="0" smtClean="0"/>
                        <a:t>楼层 </a:t>
                      </a:r>
                      <a:endParaRPr lang="zh-CN" altLang="en-US" dirty="0"/>
                    </a:p>
                  </a:txBody>
                  <a:tcPr/>
                </a:tc>
                <a:tc>
                  <a:txBody>
                    <a:bodyPr/>
                    <a:lstStyle/>
                    <a:p>
                      <a:pPr algn="ctr"/>
                      <a:r>
                        <a:rPr lang="zh-CN" altLang="en-US" dirty="0" smtClean="0"/>
                        <a:t>位置</a:t>
                      </a:r>
                      <a:endParaRPr lang="zh-CN" altLang="en-US" dirty="0"/>
                    </a:p>
                  </a:txBody>
                  <a:tcPr/>
                </a:tc>
                <a:tc>
                  <a:txBody>
                    <a:bodyPr/>
                    <a:lstStyle/>
                    <a:p>
                      <a:pPr algn="ctr"/>
                      <a:r>
                        <a:rPr lang="zh-CN" altLang="en-US" dirty="0" smtClean="0"/>
                        <a:t>馆藏</a:t>
                      </a:r>
                      <a:endParaRPr lang="zh-CN" altLang="en-US" dirty="0"/>
                    </a:p>
                  </a:txBody>
                  <a:tcPr/>
                </a:tc>
                <a:extLst>
                  <a:ext uri="{0D108BD9-81ED-4DB2-BD59-A6C34878D82A}">
                    <a16:rowId xmlns:a16="http://schemas.microsoft.com/office/drawing/2014/main" xmlns="" val="1979291313"/>
                  </a:ext>
                </a:extLst>
              </a:tr>
              <a:tr h="749273">
                <a:tc rowSpan="3">
                  <a:txBody>
                    <a:bodyPr/>
                    <a:lstStyle/>
                    <a:p>
                      <a:r>
                        <a:rPr lang="zh-CN" altLang="en-US" dirty="0" smtClean="0"/>
                        <a:t>五层（核心书库）</a:t>
                      </a:r>
                      <a:endParaRPr lang="zh-CN" altLang="en-US" dirty="0"/>
                    </a:p>
                  </a:txBody>
                  <a:tcPr/>
                </a:tc>
                <a:tc>
                  <a:txBody>
                    <a:bodyPr/>
                    <a:lstStyle/>
                    <a:p>
                      <a:r>
                        <a:rPr lang="zh-CN" altLang="en-US" dirty="0" smtClean="0"/>
                        <a:t>中厅</a:t>
                      </a:r>
                      <a:endParaRPr lang="zh-CN" altLang="en-US" dirty="0"/>
                    </a:p>
                  </a:txBody>
                  <a:tcPr/>
                </a:tc>
                <a:tc>
                  <a:txBody>
                    <a:bodyPr/>
                    <a:lstStyle/>
                    <a:p>
                      <a:r>
                        <a:rPr lang="zh-CN" altLang="en-US" dirty="0" smtClean="0"/>
                        <a:t>南开文库，外文工具书</a:t>
                      </a:r>
                      <a:endParaRPr lang="zh-CN" altLang="en-US" dirty="0"/>
                    </a:p>
                  </a:txBody>
                  <a:tcPr/>
                </a:tc>
                <a:extLst>
                  <a:ext uri="{0D108BD9-81ED-4DB2-BD59-A6C34878D82A}">
                    <a16:rowId xmlns:a16="http://schemas.microsoft.com/office/drawing/2014/main" xmlns="" val="2896716370"/>
                  </a:ext>
                </a:extLst>
              </a:tr>
              <a:tr h="749273">
                <a:tc vMerge="1">
                  <a:txBody>
                    <a:bodyPr/>
                    <a:lstStyle/>
                    <a:p>
                      <a:endParaRPr lang="zh-CN" altLang="en-US"/>
                    </a:p>
                  </a:txBody>
                  <a:tcPr/>
                </a:tc>
                <a:tc>
                  <a:txBody>
                    <a:bodyPr/>
                    <a:lstStyle/>
                    <a:p>
                      <a:r>
                        <a:rPr lang="zh-CN" altLang="en-US" dirty="0" smtClean="0"/>
                        <a:t>东厅</a:t>
                      </a:r>
                      <a:endParaRPr lang="zh-CN" altLang="en-US" dirty="0"/>
                    </a:p>
                  </a:txBody>
                  <a:tcPr/>
                </a:tc>
                <a:tc>
                  <a:txBody>
                    <a:bodyPr/>
                    <a:lstStyle/>
                    <a:p>
                      <a:r>
                        <a:rPr lang="zh-CN" altLang="en-US" dirty="0" smtClean="0"/>
                        <a:t>特藏文献，中文图书</a:t>
                      </a:r>
                      <a:r>
                        <a:rPr lang="en-US" altLang="zh-CN" dirty="0" smtClean="0"/>
                        <a:t>A-D</a:t>
                      </a:r>
                      <a:r>
                        <a:rPr lang="zh-CN" altLang="en-US" dirty="0" smtClean="0"/>
                        <a:t>，</a:t>
                      </a:r>
                      <a:r>
                        <a:rPr lang="en-US" altLang="zh-CN" dirty="0" smtClean="0"/>
                        <a:t>G,I</a:t>
                      </a:r>
                      <a:endParaRPr lang="zh-CN" altLang="en-US" dirty="0"/>
                    </a:p>
                  </a:txBody>
                  <a:tcPr/>
                </a:tc>
                <a:extLst>
                  <a:ext uri="{0D108BD9-81ED-4DB2-BD59-A6C34878D82A}">
                    <a16:rowId xmlns:a16="http://schemas.microsoft.com/office/drawing/2014/main" xmlns="" val="1415734917"/>
                  </a:ext>
                </a:extLst>
              </a:tr>
              <a:tr h="749273">
                <a:tc vMerge="1">
                  <a:txBody>
                    <a:bodyPr/>
                    <a:lstStyle/>
                    <a:p>
                      <a:endParaRPr lang="zh-CN" altLang="en-US"/>
                    </a:p>
                  </a:txBody>
                  <a:tcPr/>
                </a:tc>
                <a:tc>
                  <a:txBody>
                    <a:bodyPr/>
                    <a:lstStyle/>
                    <a:p>
                      <a:r>
                        <a:rPr lang="zh-CN" altLang="en-US" dirty="0" smtClean="0"/>
                        <a:t>西厅</a:t>
                      </a:r>
                      <a:endParaRPr lang="zh-CN" altLang="en-US" dirty="0"/>
                    </a:p>
                  </a:txBody>
                  <a:tcPr/>
                </a:tc>
                <a:tc>
                  <a:txBody>
                    <a:bodyPr/>
                    <a:lstStyle/>
                    <a:p>
                      <a:r>
                        <a:rPr lang="zh-CN" altLang="en-US" dirty="0" smtClean="0"/>
                        <a:t>中文图书，</a:t>
                      </a:r>
                      <a:r>
                        <a:rPr lang="en-US" altLang="zh-CN" dirty="0" smtClean="0"/>
                        <a:t>F,H,K,Z,N-X</a:t>
                      </a:r>
                      <a:endParaRPr lang="zh-CN" altLang="en-US" dirty="0"/>
                    </a:p>
                  </a:txBody>
                  <a:tcPr/>
                </a:tc>
                <a:extLst>
                  <a:ext uri="{0D108BD9-81ED-4DB2-BD59-A6C34878D82A}">
                    <a16:rowId xmlns:a16="http://schemas.microsoft.com/office/drawing/2014/main" xmlns="" val="1480424791"/>
                  </a:ext>
                </a:extLst>
              </a:tr>
              <a:tr h="428156">
                <a:tc>
                  <a:txBody>
                    <a:bodyPr/>
                    <a:lstStyle/>
                    <a:p>
                      <a:r>
                        <a:rPr lang="zh-CN" altLang="en-US" dirty="0" smtClean="0"/>
                        <a:t>六层</a:t>
                      </a:r>
                      <a:endParaRPr lang="zh-CN" altLang="en-US" dirty="0"/>
                    </a:p>
                  </a:txBody>
                  <a:tcPr/>
                </a:tc>
                <a:tc>
                  <a:txBody>
                    <a:bodyPr/>
                    <a:lstStyle/>
                    <a:p>
                      <a:endParaRPr lang="zh-CN" altLang="en-US"/>
                    </a:p>
                  </a:txBody>
                  <a:tcPr/>
                </a:tc>
                <a:tc>
                  <a:txBody>
                    <a:bodyPr/>
                    <a:lstStyle/>
                    <a:p>
                      <a:r>
                        <a:rPr lang="zh-CN" altLang="en-US" dirty="0" smtClean="0"/>
                        <a:t>古籍特藏部</a:t>
                      </a:r>
                      <a:endParaRPr lang="zh-CN" altLang="en-US" dirty="0"/>
                    </a:p>
                  </a:txBody>
                  <a:tcPr/>
                </a:tc>
                <a:extLst>
                  <a:ext uri="{0D108BD9-81ED-4DB2-BD59-A6C34878D82A}">
                    <a16:rowId xmlns:a16="http://schemas.microsoft.com/office/drawing/2014/main" xmlns="" val="1308364435"/>
                  </a:ext>
                </a:extLst>
              </a:tr>
              <a:tr h="428156">
                <a:tc rowSpan="2">
                  <a:txBody>
                    <a:bodyPr/>
                    <a:lstStyle/>
                    <a:p>
                      <a:r>
                        <a:rPr lang="zh-CN" altLang="en-US" dirty="0" smtClean="0"/>
                        <a:t>七层</a:t>
                      </a:r>
                      <a:endParaRPr lang="en-US" altLang="zh-CN" dirty="0" smtClean="0"/>
                    </a:p>
                    <a:p>
                      <a:endParaRPr lang="zh-CN" altLang="en-US" dirty="0"/>
                    </a:p>
                  </a:txBody>
                  <a:tcPr/>
                </a:tc>
                <a:tc>
                  <a:txBody>
                    <a:bodyPr/>
                    <a:lstStyle/>
                    <a:p>
                      <a:r>
                        <a:rPr lang="zh-CN" altLang="en-US" dirty="0" smtClean="0"/>
                        <a:t>东厅</a:t>
                      </a:r>
                      <a:endParaRPr lang="zh-CN" altLang="en-US" dirty="0"/>
                    </a:p>
                  </a:txBody>
                  <a:tcPr/>
                </a:tc>
                <a:tc>
                  <a:txBody>
                    <a:bodyPr/>
                    <a:lstStyle/>
                    <a:p>
                      <a:r>
                        <a:rPr lang="zh-CN" altLang="en-US" dirty="0" smtClean="0"/>
                        <a:t>学位论文</a:t>
                      </a:r>
                      <a:endParaRPr lang="zh-CN" altLang="en-US" dirty="0"/>
                    </a:p>
                  </a:txBody>
                  <a:tcPr/>
                </a:tc>
                <a:extLst>
                  <a:ext uri="{0D108BD9-81ED-4DB2-BD59-A6C34878D82A}">
                    <a16:rowId xmlns:a16="http://schemas.microsoft.com/office/drawing/2014/main" xmlns="" val="297915233"/>
                  </a:ext>
                </a:extLst>
              </a:tr>
              <a:tr h="428156">
                <a:tc vMerge="1">
                  <a:txBody>
                    <a:bodyPr/>
                    <a:lstStyle/>
                    <a:p>
                      <a:endParaRPr lang="zh-CN" altLang="en-US"/>
                    </a:p>
                  </a:txBody>
                  <a:tcPr/>
                </a:tc>
                <a:tc>
                  <a:txBody>
                    <a:bodyPr/>
                    <a:lstStyle/>
                    <a:p>
                      <a:r>
                        <a:rPr lang="zh-CN" altLang="en-US" dirty="0" smtClean="0"/>
                        <a:t>西厅</a:t>
                      </a:r>
                      <a:endParaRPr lang="zh-CN" altLang="en-US" dirty="0"/>
                    </a:p>
                  </a:txBody>
                  <a:tcPr/>
                </a:tc>
                <a:tc>
                  <a:txBody>
                    <a:bodyPr/>
                    <a:lstStyle/>
                    <a:p>
                      <a:r>
                        <a:rPr lang="zh-CN" altLang="en-US" dirty="0" smtClean="0"/>
                        <a:t>新书架</a:t>
                      </a:r>
                      <a:endParaRPr lang="zh-CN" altLang="en-US" dirty="0"/>
                    </a:p>
                  </a:txBody>
                  <a:tcPr/>
                </a:tc>
                <a:extLst>
                  <a:ext uri="{0D108BD9-81ED-4DB2-BD59-A6C34878D82A}">
                    <a16:rowId xmlns:a16="http://schemas.microsoft.com/office/drawing/2014/main" xmlns="" val="3781809169"/>
                  </a:ext>
                </a:extLst>
              </a:tr>
            </a:tbl>
          </a:graphicData>
        </a:graphic>
      </p:graphicFrame>
    </p:spTree>
    <p:extLst>
      <p:ext uri="{BB962C8B-B14F-4D97-AF65-F5344CB8AC3E}">
        <p14:creationId xmlns:p14="http://schemas.microsoft.com/office/powerpoint/2010/main" xmlns="" val="1573798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lang="zh-CN" altLang="en-US" sz="3200" dirty="0" smtClean="0">
                <a:latin typeface="楷体" pitchFamily="49" charset="-122"/>
                <a:ea typeface="楷体" pitchFamily="49" charset="-122"/>
              </a:rPr>
              <a:t>馆际互借与文献传递的含义</a:t>
            </a:r>
            <a:endParaRPr lang="en-US" altLang="zh-CN" sz="3200" dirty="0" smtClean="0">
              <a:latin typeface="楷体" pitchFamily="49" charset="-122"/>
              <a:ea typeface="楷体" pitchFamily="49" charset="-122"/>
            </a:endParaRPr>
          </a:p>
          <a:p>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图书馆资源的检索与获取</a:t>
            </a:r>
            <a:endParaRPr lang="en-US" altLang="zh-CN" sz="3200" dirty="0" smtClean="0">
              <a:latin typeface="楷体" pitchFamily="49" charset="-122"/>
              <a:ea typeface="楷体" pitchFamily="49" charset="-122"/>
            </a:endParaRPr>
          </a:p>
          <a:p>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网络资源的主要获取方式</a:t>
            </a:r>
            <a:endParaRPr lang="en-US" altLang="zh-CN" sz="3200" dirty="0" smtClean="0">
              <a:latin typeface="楷体" pitchFamily="49" charset="-122"/>
              <a:ea typeface="楷体" pitchFamily="49" charset="-122"/>
            </a:endParaRPr>
          </a:p>
          <a:p>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如何使用馆际互借与文献传递服务</a:t>
            </a:r>
            <a:endParaRPr lang="zh-CN" altLang="en-US" sz="3200" dirty="0">
              <a:latin typeface="楷体" pitchFamily="49" charset="-122"/>
              <a:ea typeface="楷体" pitchFamily="49" charset="-122"/>
            </a:endParaRPr>
          </a:p>
        </p:txBody>
      </p:sp>
      <p:sp>
        <p:nvSpPr>
          <p:cNvPr id="3" name="标题 2"/>
          <p:cNvSpPr>
            <a:spLocks noGrp="1"/>
          </p:cNvSpPr>
          <p:nvPr>
            <p:ph type="title"/>
          </p:nvPr>
        </p:nvSpPr>
        <p:spPr/>
        <p:txBody>
          <a:bodyPr/>
          <a:lstStyle/>
          <a:p>
            <a:r>
              <a:rPr lang="zh-CN" altLang="en-US" dirty="0" smtClean="0">
                <a:solidFill>
                  <a:srgbClr val="C00000"/>
                </a:solidFill>
                <a:effectLst/>
                <a:latin typeface="+mj-ea"/>
              </a:rPr>
              <a:t>主要内容</a:t>
            </a:r>
            <a:endParaRPr lang="zh-CN" altLang="en-US" dirty="0">
              <a:solidFill>
                <a:srgbClr val="C00000"/>
              </a:solidFill>
              <a:effectLst/>
              <a:latin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latin typeface="楷体" pitchFamily="49" charset="-122"/>
                <a:ea typeface="楷体" pitchFamily="49" charset="-122"/>
              </a:rPr>
              <a:t>   </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中国图书馆分类法</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简称</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中图法</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，是我国图书馆和情报单位普遍使用的一种综合性的分类法。</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中图法</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使用字母与数字相结合的混合号码，基本采用层累制编号法。包括“马列主义、毛泽东思想，哲学，社会科学，自然科学，综合性图书五大部类和</a:t>
            </a:r>
            <a:r>
              <a:rPr lang="en-US" altLang="zh-CN" dirty="0" smtClean="0">
                <a:latin typeface="楷体" pitchFamily="49" charset="-122"/>
                <a:ea typeface="楷体" pitchFamily="49" charset="-122"/>
              </a:rPr>
              <a:t>22</a:t>
            </a:r>
            <a:r>
              <a:rPr lang="zh-CN" altLang="en-US" smtClean="0">
                <a:latin typeface="楷体" pitchFamily="49" charset="-122"/>
                <a:ea typeface="楷体" pitchFamily="49" charset="-122"/>
              </a:rPr>
              <a:t>个基本大类。</a:t>
            </a:r>
            <a:endParaRPr lang="zh-CN" altLang="en-US" dirty="0">
              <a:latin typeface="楷体" pitchFamily="49" charset="-122"/>
              <a:ea typeface="楷体" pitchFamily="49" charset="-122"/>
            </a:endParaRPr>
          </a:p>
        </p:txBody>
      </p:sp>
      <p:sp>
        <p:nvSpPr>
          <p:cNvPr id="3" name="标题 2"/>
          <p:cNvSpPr>
            <a:spLocks noGrp="1"/>
          </p:cNvSpPr>
          <p:nvPr>
            <p:ph type="title"/>
          </p:nvPr>
        </p:nvSpPr>
        <p:spPr/>
        <p:txBody>
          <a:bodyPr>
            <a:normAutofit/>
          </a:bodyPr>
          <a:lstStyle/>
          <a:p>
            <a:r>
              <a:rPr lang="zh-CN" altLang="en-US" sz="3200" dirty="0" smtClean="0">
                <a:solidFill>
                  <a:srgbClr val="C00000"/>
                </a:solidFill>
                <a:latin typeface="楷体" pitchFamily="49" charset="-122"/>
                <a:ea typeface="楷体" pitchFamily="49" charset="-122"/>
              </a:rPr>
              <a:t>中图法简介</a:t>
            </a:r>
            <a:endParaRPr lang="zh-CN" altLang="en-US" sz="3200" dirty="0">
              <a:solidFill>
                <a:srgbClr val="C00000"/>
              </a:solidFill>
              <a:latin typeface="楷体" pitchFamily="49" charset="-122"/>
              <a:ea typeface="楷体"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a:srcRect/>
          <a:stretch>
            <a:fillRect/>
          </a:stretch>
        </p:blipFill>
        <p:spPr bwMode="auto">
          <a:xfrm>
            <a:off x="71406" y="71414"/>
            <a:ext cx="9001188" cy="6643734"/>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3" name="Rectangle 3"/>
          <p:cNvSpPr>
            <a:spLocks noGrp="1" noChangeArrowheads="1"/>
          </p:cNvSpPr>
          <p:nvPr>
            <p:ph idx="1"/>
          </p:nvPr>
        </p:nvSpPr>
        <p:spPr>
          <a:xfrm>
            <a:off x="611188" y="1600200"/>
            <a:ext cx="8075612" cy="4530725"/>
          </a:xfrm>
        </p:spPr>
        <p:txBody>
          <a:bodyPr>
            <a:normAutofit/>
          </a:bodyPr>
          <a:lstStyle/>
          <a:p>
            <a:pPr>
              <a:lnSpc>
                <a:spcPct val="90000"/>
              </a:lnSpc>
              <a:buFont typeface="Wingdings" pitchFamily="2" charset="2"/>
              <a:buNone/>
            </a:pPr>
            <a:endParaRPr lang="zh-CN" altLang="en-US" sz="2400" b="1" dirty="0"/>
          </a:p>
          <a:p>
            <a:pPr>
              <a:lnSpc>
                <a:spcPct val="90000"/>
              </a:lnSpc>
            </a:pPr>
            <a:r>
              <a:rPr lang="zh-CN" altLang="en-US" sz="2400" b="1" dirty="0"/>
              <a:t>　</a:t>
            </a:r>
            <a:r>
              <a:rPr lang="zh-CN" altLang="en-US" sz="3600" b="1" dirty="0" smtClean="0">
                <a:latin typeface="华文楷体" pitchFamily="2" charset="-122"/>
                <a:ea typeface="华文楷体" pitchFamily="2" charset="-122"/>
              </a:rPr>
              <a:t>    </a:t>
            </a:r>
            <a:r>
              <a:rPr lang="zh-CN" altLang="en-US" sz="3200" dirty="0" smtClean="0">
                <a:latin typeface="华文楷体" pitchFamily="2" charset="-122"/>
                <a:ea typeface="华文楷体" pitchFamily="2" charset="-122"/>
              </a:rPr>
              <a:t>南开大学图书馆收藏</a:t>
            </a:r>
            <a:r>
              <a:rPr lang="zh-CN" altLang="en-US" sz="3200" dirty="0">
                <a:latin typeface="华文楷体" pitchFamily="2" charset="-122"/>
                <a:ea typeface="华文楷体" pitchFamily="2" charset="-122"/>
              </a:rPr>
              <a:t>中、外文和香港、台湾出版的报纸、期刊</a:t>
            </a:r>
            <a:r>
              <a:rPr lang="zh-CN" altLang="en-US" sz="3200" dirty="0" smtClean="0">
                <a:latin typeface="华文楷体" pitchFamily="2" charset="-122"/>
                <a:ea typeface="华文楷体" pitchFamily="2" charset="-122"/>
              </a:rPr>
              <a:t>。分布在中心馆、理科馆、经济分馆和院系资料室。</a:t>
            </a:r>
            <a:endParaRPr lang="zh-CN" altLang="en-US" sz="3200" dirty="0">
              <a:latin typeface="华文楷体" pitchFamily="2" charset="-122"/>
              <a:ea typeface="华文楷体" pitchFamily="2" charset="-122"/>
            </a:endParaRPr>
          </a:p>
          <a:p>
            <a:pPr>
              <a:lnSpc>
                <a:spcPct val="90000"/>
              </a:lnSpc>
            </a:pPr>
            <a:endParaRPr lang="en-US" altLang="zh-CN" sz="2400" dirty="0"/>
          </a:p>
        </p:txBody>
      </p:sp>
      <p:sp>
        <p:nvSpPr>
          <p:cNvPr id="860162" name="Rectangle 2"/>
          <p:cNvSpPr>
            <a:spLocks noGrp="1" noChangeArrowheads="1"/>
          </p:cNvSpPr>
          <p:nvPr>
            <p:ph type="title"/>
          </p:nvPr>
        </p:nvSpPr>
        <p:spPr>
          <a:xfrm>
            <a:off x="468313" y="260350"/>
            <a:ext cx="8229600" cy="1139825"/>
          </a:xfrm>
        </p:spPr>
        <p:txBody>
          <a:bodyPr/>
          <a:lstStyle/>
          <a:p>
            <a:r>
              <a:rPr lang="en-US" altLang="zh-CN" sz="4400" dirty="0" smtClean="0">
                <a:latin typeface="楷体" pitchFamily="49" charset="-122"/>
                <a:ea typeface="楷体" pitchFamily="49" charset="-122"/>
              </a:rPr>
              <a:t>1.1.2. </a:t>
            </a:r>
            <a:r>
              <a:rPr lang="zh-CN" altLang="en-US" sz="4400" dirty="0" smtClean="0">
                <a:latin typeface="楷体" pitchFamily="49" charset="-122"/>
                <a:ea typeface="楷体" pitchFamily="49" charset="-122"/>
              </a:rPr>
              <a:t>纸本期刊</a:t>
            </a:r>
            <a:endParaRPr lang="zh-CN" altLang="zh-CN"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8" name="Picture 4"/>
          <p:cNvPicPr>
            <a:picLocks noChangeAspect="1" noChangeArrowheads="1"/>
          </p:cNvPicPr>
          <p:nvPr/>
        </p:nvPicPr>
        <p:blipFill>
          <a:blip r:embed="rId2"/>
          <a:srcRect/>
          <a:stretch>
            <a:fillRect/>
          </a:stretch>
        </p:blipFill>
        <p:spPr bwMode="auto">
          <a:xfrm>
            <a:off x="0" y="260350"/>
            <a:ext cx="9144000" cy="629602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7" name="Rectangle 3"/>
          <p:cNvSpPr>
            <a:spLocks noGrp="1" noChangeArrowheads="1"/>
          </p:cNvSpPr>
          <p:nvPr>
            <p:ph idx="1"/>
          </p:nvPr>
        </p:nvSpPr>
        <p:spPr/>
        <p:txBody>
          <a:bodyPr/>
          <a:lstStyle/>
          <a:p>
            <a:endParaRPr lang="zh-CN" altLang="zh-CN"/>
          </a:p>
        </p:txBody>
      </p:sp>
      <p:sp>
        <p:nvSpPr>
          <p:cNvPr id="861186" name="Rectangle 2"/>
          <p:cNvSpPr>
            <a:spLocks noGrp="1" noChangeArrowheads="1"/>
          </p:cNvSpPr>
          <p:nvPr>
            <p:ph type="title"/>
          </p:nvPr>
        </p:nvSpPr>
        <p:spPr/>
        <p:txBody>
          <a:bodyPr/>
          <a:lstStyle/>
          <a:p>
            <a:endParaRPr lang="zh-CN" altLang="zh-CN"/>
          </a:p>
        </p:txBody>
      </p:sp>
      <p:pic>
        <p:nvPicPr>
          <p:cNvPr id="861188" name="Picture 4"/>
          <p:cNvPicPr>
            <a:picLocks noChangeAspect="1" noChangeArrowheads="1"/>
          </p:cNvPicPr>
          <p:nvPr/>
        </p:nvPicPr>
        <p:blipFill>
          <a:blip r:embed="rId2"/>
          <a:srcRect/>
          <a:stretch>
            <a:fillRect/>
          </a:stretch>
        </p:blipFill>
        <p:spPr bwMode="auto">
          <a:xfrm>
            <a:off x="0" y="166688"/>
            <a:ext cx="9144000" cy="652462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en-US" altLang="zh-CN" sz="2800" dirty="0" smtClean="0">
                <a:latin typeface="楷体" pitchFamily="49" charset="-122"/>
                <a:ea typeface="楷体" pitchFamily="49" charset="-122"/>
              </a:rPr>
              <a:t>ISSN</a:t>
            </a:r>
            <a:r>
              <a:rPr lang="zh-CN" altLang="en-US" sz="2800" dirty="0" smtClean="0">
                <a:latin typeface="楷体" pitchFamily="49" charset="-122"/>
                <a:ea typeface="楷体" pitchFamily="49" charset="-122"/>
              </a:rPr>
              <a:t>号：</a:t>
            </a:r>
            <a:r>
              <a:rPr lang="en-US" altLang="zh-CN" sz="2800" dirty="0" smtClean="0">
                <a:latin typeface="楷体" pitchFamily="49" charset="-122"/>
                <a:ea typeface="楷体" pitchFamily="49" charset="-122"/>
              </a:rPr>
              <a:t>ISSN(</a:t>
            </a:r>
            <a:r>
              <a:rPr lang="zh-CN" altLang="en-US" sz="2800" dirty="0" smtClean="0">
                <a:latin typeface="楷体" pitchFamily="49" charset="-122"/>
                <a:ea typeface="楷体" pitchFamily="49" charset="-122"/>
              </a:rPr>
              <a:t>国际标准连续出版物编号，</a:t>
            </a:r>
            <a:r>
              <a:rPr lang="en-US" altLang="zh-CN" sz="2800" dirty="0" smtClean="0">
                <a:latin typeface="楷体" pitchFamily="49" charset="-122"/>
                <a:ea typeface="楷体" pitchFamily="49" charset="-122"/>
              </a:rPr>
              <a:t>International Standard Serial Number</a:t>
            </a:r>
            <a:r>
              <a:rPr lang="zh-CN" altLang="en-US" sz="2800" dirty="0" smtClean="0">
                <a:latin typeface="楷体" pitchFamily="49" charset="-122"/>
                <a:ea typeface="楷体" pitchFamily="49" charset="-122"/>
              </a:rPr>
              <a:t>）是根据国际标准</a:t>
            </a:r>
            <a:r>
              <a:rPr lang="en-US" altLang="zh-CN" sz="2800" dirty="0" smtClean="0">
                <a:latin typeface="楷体" pitchFamily="49" charset="-122"/>
                <a:ea typeface="楷体" pitchFamily="49" charset="-122"/>
              </a:rPr>
              <a:t>ISO3297</a:t>
            </a:r>
            <a:r>
              <a:rPr lang="zh-CN" altLang="en-US" sz="2800" dirty="0" smtClean="0">
                <a:latin typeface="楷体" pitchFamily="49" charset="-122"/>
                <a:ea typeface="楷体" pitchFamily="49" charset="-122"/>
              </a:rPr>
              <a:t>制定的连续出版物国际标准编码，其目的是使世界上每一种不同题名、不同版本的连续出版物都有一个国际性的唯一代码标识。 </a:t>
            </a:r>
            <a:r>
              <a:rPr lang="en-US" altLang="zh-CN" sz="2800" dirty="0" smtClean="0">
                <a:latin typeface="楷体" pitchFamily="49" charset="-122"/>
                <a:ea typeface="楷体" pitchFamily="49" charset="-122"/>
              </a:rPr>
              <a:t>ISSN</a:t>
            </a:r>
            <a:r>
              <a:rPr lang="zh-CN" altLang="en-US" sz="2800" dirty="0" smtClean="0">
                <a:latin typeface="楷体" pitchFamily="49" charset="-122"/>
                <a:ea typeface="楷体" pitchFamily="49" charset="-122"/>
              </a:rPr>
              <a:t>由设在法国巴黎的国际</a:t>
            </a:r>
            <a:r>
              <a:rPr lang="en-US" altLang="zh-CN" sz="2800" dirty="0" smtClean="0">
                <a:latin typeface="楷体" pitchFamily="49" charset="-122"/>
                <a:ea typeface="楷体" pitchFamily="49" charset="-122"/>
              </a:rPr>
              <a:t>ISDS</a:t>
            </a:r>
            <a:r>
              <a:rPr lang="zh-CN" altLang="en-US" sz="2800" dirty="0" smtClean="0">
                <a:latin typeface="楷体" pitchFamily="49" charset="-122"/>
                <a:ea typeface="楷体" pitchFamily="49" charset="-122"/>
              </a:rPr>
              <a:t>中心管理。</a:t>
            </a:r>
            <a:endParaRPr lang="zh-CN" altLang="en-US" sz="2800" dirty="0">
              <a:latin typeface="楷体" pitchFamily="49" charset="-122"/>
              <a:ea typeface="楷体" pitchFamily="49" charset="-122"/>
            </a:endParaRPr>
          </a:p>
        </p:txBody>
      </p:sp>
      <p:sp>
        <p:nvSpPr>
          <p:cNvPr id="2" name="标题 1"/>
          <p:cNvSpPr>
            <a:spLocks noGrp="1"/>
          </p:cNvSpPr>
          <p:nvPr>
            <p:ph type="title"/>
          </p:nvPr>
        </p:nvSpPr>
        <p:spPr/>
        <p:txBody>
          <a:bodyPr>
            <a:normAutofit/>
          </a:bodyPr>
          <a:lstStyle/>
          <a:p>
            <a:r>
              <a:rPr lang="zh-CN" altLang="en-US" dirty="0" smtClean="0">
                <a:latin typeface="楷体" pitchFamily="49" charset="-122"/>
                <a:ea typeface="楷体" pitchFamily="49" charset="-122"/>
              </a:rPr>
              <a:t>期刊主要检索项：</a:t>
            </a:r>
            <a:r>
              <a:rPr lang="en-US" altLang="zh-CN" dirty="0" smtClean="0">
                <a:latin typeface="楷体" pitchFamily="49" charset="-122"/>
                <a:ea typeface="楷体" pitchFamily="49" charset="-122"/>
              </a:rPr>
              <a:t>ISSN</a:t>
            </a:r>
            <a:r>
              <a:rPr lang="zh-CN" altLang="en-US" dirty="0" smtClean="0">
                <a:latin typeface="楷体" pitchFamily="49" charset="-122"/>
                <a:ea typeface="楷体" pitchFamily="49" charset="-122"/>
              </a:rPr>
              <a:t>号</a:t>
            </a:r>
            <a:endParaRPr lang="zh-CN" altLang="en-US"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38100" y="504825"/>
            <a:ext cx="9067800" cy="5848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109538" y="514350"/>
            <a:ext cx="8924925" cy="5829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80975" y="285728"/>
            <a:ext cx="8782050" cy="6286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3" name="Rectangle 3"/>
          <p:cNvSpPr>
            <a:spLocks noGrp="1" noChangeArrowheads="1"/>
          </p:cNvSpPr>
          <p:nvPr>
            <p:ph idx="1"/>
          </p:nvPr>
        </p:nvSpPr>
        <p:spPr/>
        <p:txBody>
          <a:bodyPr>
            <a:normAutofit/>
          </a:bodyPr>
          <a:lstStyle/>
          <a:p>
            <a:r>
              <a:rPr lang="zh-CN" altLang="en-US" sz="3200" dirty="0" smtClean="0">
                <a:latin typeface="楷体" pitchFamily="49" charset="-122"/>
                <a:ea typeface="楷体" pitchFamily="49" charset="-122"/>
              </a:rPr>
              <a:t>中心馆：收藏</a:t>
            </a:r>
            <a:r>
              <a:rPr lang="en-US" altLang="zh-CN" sz="3200" dirty="0" smtClean="0">
                <a:latin typeface="楷体" pitchFamily="49" charset="-122"/>
                <a:ea typeface="楷体" pitchFamily="49" charset="-122"/>
              </a:rPr>
              <a:t>1980-</a:t>
            </a:r>
            <a:r>
              <a:rPr lang="zh-CN" altLang="en-US" sz="3200" dirty="0" smtClean="0">
                <a:latin typeface="楷体" pitchFamily="49" charset="-122"/>
                <a:ea typeface="楷体" pitchFamily="49" charset="-122"/>
              </a:rPr>
              <a:t>今，本校</a:t>
            </a:r>
            <a:r>
              <a:rPr lang="zh-CN" altLang="en-US" sz="3200" dirty="0">
                <a:latin typeface="楷体" pitchFamily="49" charset="-122"/>
                <a:ea typeface="楷体" pitchFamily="49" charset="-122"/>
              </a:rPr>
              <a:t>的硕、博</a:t>
            </a:r>
            <a:r>
              <a:rPr lang="zh-CN" altLang="en-US" sz="3200" dirty="0" smtClean="0">
                <a:latin typeface="楷体" pitchFamily="49" charset="-122"/>
                <a:ea typeface="楷体" pitchFamily="49" charset="-122"/>
              </a:rPr>
              <a:t>毕  </a:t>
            </a:r>
            <a:endParaRPr lang="en-US" altLang="zh-CN" sz="3200" dirty="0" smtClean="0">
              <a:latin typeface="楷体" pitchFamily="49" charset="-122"/>
              <a:ea typeface="楷体" pitchFamily="49" charset="-122"/>
            </a:endParaRPr>
          </a:p>
          <a:p>
            <a:pPr marL="109728" indent="0">
              <a:buNone/>
            </a:pPr>
            <a:r>
              <a:rPr lang="en-US" altLang="zh-CN" sz="3200" dirty="0">
                <a:latin typeface="楷体" pitchFamily="49" charset="-122"/>
                <a:ea typeface="楷体" pitchFamily="49" charset="-122"/>
              </a:rPr>
              <a:t> </a:t>
            </a:r>
            <a:r>
              <a:rPr lang="en-US" altLang="zh-CN" sz="3200" dirty="0" smtClean="0">
                <a:latin typeface="楷体" pitchFamily="49" charset="-122"/>
                <a:ea typeface="楷体" pitchFamily="49" charset="-122"/>
              </a:rPr>
              <a:t>          </a:t>
            </a:r>
            <a:r>
              <a:rPr lang="zh-CN" altLang="en-US" sz="3200" dirty="0" smtClean="0">
                <a:latin typeface="楷体" pitchFamily="49" charset="-122"/>
                <a:ea typeface="楷体" pitchFamily="49" charset="-122"/>
              </a:rPr>
              <a:t>业论文并在不断建设中。</a:t>
            </a:r>
            <a:endParaRPr lang="en-US" altLang="zh-CN" sz="3200" dirty="0" smtClean="0">
              <a:latin typeface="楷体" pitchFamily="49" charset="-122"/>
              <a:ea typeface="楷体" pitchFamily="49" charset="-122"/>
            </a:endParaRPr>
          </a:p>
          <a:p>
            <a:r>
              <a:rPr lang="zh-CN" altLang="en-US" sz="3200" dirty="0">
                <a:latin typeface="楷体" pitchFamily="49" charset="-122"/>
                <a:ea typeface="楷体" pitchFamily="49" charset="-122"/>
              </a:rPr>
              <a:t/>
            </a:r>
            <a:br>
              <a:rPr lang="zh-CN" altLang="en-US" sz="3200" dirty="0">
                <a:latin typeface="楷体" pitchFamily="49" charset="-122"/>
                <a:ea typeface="楷体" pitchFamily="49" charset="-122"/>
              </a:rPr>
            </a:br>
            <a:r>
              <a:rPr lang="zh-CN" altLang="en-US" sz="3200" dirty="0" smtClean="0">
                <a:latin typeface="楷体" pitchFamily="49" charset="-122"/>
                <a:ea typeface="楷体" pitchFamily="49" charset="-122"/>
              </a:rPr>
              <a:t>各</a:t>
            </a:r>
            <a:r>
              <a:rPr lang="zh-CN" altLang="en-US" sz="3200" dirty="0">
                <a:latin typeface="楷体" pitchFamily="49" charset="-122"/>
                <a:ea typeface="楷体" pitchFamily="49" charset="-122"/>
              </a:rPr>
              <a:t>院系资料室：收藏本院系学位论文</a:t>
            </a:r>
            <a:r>
              <a:rPr lang="zh-CN" altLang="en-US" sz="3200" dirty="0" smtClean="0">
                <a:latin typeface="楷体" pitchFamily="49" charset="-122"/>
                <a:ea typeface="楷体" pitchFamily="49" charset="-122"/>
              </a:rPr>
              <a:t>；</a:t>
            </a:r>
            <a:endParaRPr lang="en-US" altLang="zh-CN" sz="3200" dirty="0" smtClean="0">
              <a:latin typeface="楷体" pitchFamily="49" charset="-122"/>
              <a:ea typeface="楷体" pitchFamily="49" charset="-122"/>
            </a:endParaRPr>
          </a:p>
          <a:p>
            <a:r>
              <a:rPr lang="zh-CN" altLang="en-US" sz="3200" dirty="0">
                <a:latin typeface="楷体" pitchFamily="49" charset="-122"/>
                <a:ea typeface="楷体" pitchFamily="49" charset="-122"/>
              </a:rPr>
              <a:t/>
            </a:r>
            <a:br>
              <a:rPr lang="zh-CN" altLang="en-US" sz="3200" dirty="0">
                <a:latin typeface="楷体" pitchFamily="49" charset="-122"/>
                <a:ea typeface="楷体" pitchFamily="49" charset="-122"/>
              </a:rPr>
            </a:br>
            <a:r>
              <a:rPr lang="zh-CN" altLang="en-US" sz="3200" dirty="0" smtClean="0">
                <a:latin typeface="楷体" pitchFamily="49" charset="-122"/>
                <a:ea typeface="楷体" pitchFamily="49" charset="-122"/>
              </a:rPr>
              <a:t>学校档案馆：收藏</a:t>
            </a:r>
            <a:r>
              <a:rPr lang="zh-CN" altLang="en-US" sz="3200" dirty="0">
                <a:latin typeface="楷体" pitchFamily="49" charset="-122"/>
                <a:ea typeface="楷体" pitchFamily="49" charset="-122"/>
              </a:rPr>
              <a:t>我校学位论文最</a:t>
            </a:r>
            <a:r>
              <a:rPr lang="zh-CN" altLang="en-US" sz="3200" dirty="0" smtClean="0">
                <a:latin typeface="楷体" pitchFamily="49" charset="-122"/>
                <a:ea typeface="楷体" pitchFamily="49" charset="-122"/>
              </a:rPr>
              <a:t>系统</a:t>
            </a:r>
            <a:endParaRPr lang="en-US" altLang="zh-CN" sz="3200" dirty="0" smtClean="0">
              <a:latin typeface="楷体" pitchFamily="49" charset="-122"/>
              <a:ea typeface="楷体" pitchFamily="49" charset="-122"/>
            </a:endParaRPr>
          </a:p>
          <a:p>
            <a:pPr marL="109728" indent="0">
              <a:buNone/>
            </a:pPr>
            <a:r>
              <a:rPr lang="en-US" altLang="zh-CN" sz="3200" dirty="0">
                <a:latin typeface="楷体" pitchFamily="49" charset="-122"/>
                <a:ea typeface="楷体" pitchFamily="49" charset="-122"/>
              </a:rPr>
              <a:t> </a:t>
            </a:r>
            <a:r>
              <a:rPr lang="en-US" altLang="zh-CN" sz="3200" dirty="0" smtClean="0">
                <a:latin typeface="楷体" pitchFamily="49" charset="-122"/>
                <a:ea typeface="楷体" pitchFamily="49" charset="-122"/>
              </a:rPr>
              <a:t>               </a:t>
            </a:r>
            <a:r>
              <a:rPr lang="zh-CN" altLang="en-US" sz="3200" dirty="0" smtClean="0">
                <a:latin typeface="楷体" pitchFamily="49" charset="-122"/>
                <a:ea typeface="楷体" pitchFamily="49" charset="-122"/>
              </a:rPr>
              <a:t>全面</a:t>
            </a:r>
            <a:r>
              <a:rPr lang="zh-CN" altLang="en-US" sz="3200" dirty="0">
                <a:latin typeface="楷体" pitchFamily="49" charset="-122"/>
                <a:ea typeface="楷体" pitchFamily="49" charset="-122"/>
              </a:rPr>
              <a:t>。</a:t>
            </a:r>
            <a:r>
              <a:rPr lang="zh-CN" altLang="en-US" sz="3600" dirty="0">
                <a:latin typeface="华文楷体" pitchFamily="2" charset="-122"/>
                <a:ea typeface="华文楷体" pitchFamily="2" charset="-122"/>
              </a:rPr>
              <a:t/>
            </a:r>
            <a:br>
              <a:rPr lang="zh-CN" altLang="en-US" sz="3600" dirty="0">
                <a:latin typeface="华文楷体" pitchFamily="2" charset="-122"/>
                <a:ea typeface="华文楷体" pitchFamily="2" charset="-122"/>
              </a:rPr>
            </a:br>
            <a:endParaRPr lang="zh-CN" altLang="en-US" sz="3600" dirty="0">
              <a:latin typeface="华文楷体" pitchFamily="2" charset="-122"/>
              <a:ea typeface="华文楷体" pitchFamily="2" charset="-122"/>
            </a:endParaRPr>
          </a:p>
        </p:txBody>
      </p:sp>
      <p:sp>
        <p:nvSpPr>
          <p:cNvPr id="634882" name="Rectangle 2"/>
          <p:cNvSpPr>
            <a:spLocks noGrp="1" noChangeArrowheads="1"/>
          </p:cNvSpPr>
          <p:nvPr>
            <p:ph type="title"/>
          </p:nvPr>
        </p:nvSpPr>
        <p:spPr/>
        <p:txBody>
          <a:bodyPr>
            <a:normAutofit fontScale="90000"/>
          </a:bodyPr>
          <a:lstStyle/>
          <a:p>
            <a:r>
              <a:rPr lang="en-US" altLang="zh-CN" dirty="0" smtClean="0">
                <a:latin typeface="楷体" pitchFamily="49" charset="-122"/>
                <a:ea typeface="楷体" pitchFamily="49" charset="-122"/>
              </a:rPr>
              <a:t/>
            </a:r>
            <a:br>
              <a:rPr lang="en-US" altLang="zh-CN" dirty="0" smtClean="0">
                <a:latin typeface="楷体" pitchFamily="49" charset="-122"/>
                <a:ea typeface="楷体" pitchFamily="49" charset="-122"/>
              </a:rPr>
            </a:br>
            <a:r>
              <a:rPr lang="en-US" altLang="zh-CN" dirty="0" smtClean="0">
                <a:solidFill>
                  <a:schemeClr val="tx1"/>
                </a:solidFill>
                <a:latin typeface="楷体" pitchFamily="49" charset="-122"/>
                <a:ea typeface="楷体" pitchFamily="49" charset="-122"/>
              </a:rPr>
              <a:t>1.1.3.</a:t>
            </a:r>
            <a:r>
              <a:rPr lang="zh-CN" altLang="en-US" dirty="0" smtClean="0">
                <a:solidFill>
                  <a:schemeClr val="tx1"/>
                </a:solidFill>
                <a:latin typeface="楷体" pitchFamily="49" charset="-122"/>
                <a:ea typeface="楷体" pitchFamily="49" charset="-122"/>
              </a:rPr>
              <a:t>纸本学位论文</a:t>
            </a:r>
            <a:r>
              <a:rPr lang="zh-CN" altLang="en-US" dirty="0" smtClean="0">
                <a:latin typeface="楷体" pitchFamily="49" charset="-122"/>
                <a:ea typeface="楷体" pitchFamily="49" charset="-122"/>
              </a:rPr>
              <a:t/>
            </a:r>
            <a:br>
              <a:rPr lang="zh-CN" altLang="en-US" dirty="0" smtClean="0">
                <a:latin typeface="楷体" pitchFamily="49" charset="-122"/>
                <a:ea typeface="楷体" pitchFamily="49" charset="-122"/>
              </a:rPr>
            </a:br>
            <a:endParaRPr lang="zh-CN" altLang="zh-CN"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9" name="Rectangle 3"/>
          <p:cNvSpPr>
            <a:spLocks noGrp="1" noChangeArrowheads="1"/>
          </p:cNvSpPr>
          <p:nvPr>
            <p:ph idx="1"/>
          </p:nvPr>
        </p:nvSpPr>
        <p:spPr/>
        <p:txBody>
          <a:bodyPr/>
          <a:lstStyle/>
          <a:p>
            <a:pPr>
              <a:buFont typeface="Wingdings" pitchFamily="2" charset="2"/>
              <a:buNone/>
            </a:pPr>
            <a:r>
              <a:rPr lang="zh-CN" altLang="en-US" dirty="0"/>
              <a:t>　　</a:t>
            </a:r>
            <a:r>
              <a:rPr lang="zh-CN" altLang="en-US" dirty="0">
                <a:latin typeface="华文楷体" pitchFamily="2" charset="-122"/>
                <a:ea typeface="华文楷体" pitchFamily="2" charset="-122"/>
              </a:rPr>
              <a:t> </a:t>
            </a:r>
            <a:r>
              <a:rPr lang="en-US" altLang="zh-CN" sz="2800" dirty="0">
                <a:latin typeface="楷体" pitchFamily="49" charset="-122"/>
                <a:ea typeface="楷体" pitchFamily="49" charset="-122"/>
              </a:rPr>
              <a:t>(</a:t>
            </a:r>
            <a:r>
              <a:rPr lang="en-US" altLang="zh-CN" sz="2800" dirty="0">
                <a:latin typeface="Malgun Gothic Semilight" pitchFamily="34" charset="-122"/>
                <a:ea typeface="Malgun Gothic Semilight" pitchFamily="34" charset="-122"/>
                <a:cs typeface="Malgun Gothic Semilight" pitchFamily="34" charset="-122"/>
              </a:rPr>
              <a:t>Interlibrary Loan </a:t>
            </a:r>
            <a:r>
              <a:rPr lang="zh-CN" altLang="en-US" sz="2800" dirty="0" smtClean="0">
                <a:latin typeface="Malgun Gothic Semilight" pitchFamily="34" charset="-122"/>
                <a:ea typeface="Malgun Gothic Semilight" pitchFamily="34" charset="-122"/>
                <a:cs typeface="Malgun Gothic Semilight" pitchFamily="34" charset="-122"/>
              </a:rPr>
              <a:t>、</a:t>
            </a:r>
            <a:r>
              <a:rPr lang="en-US" altLang="zh-CN" sz="2800" dirty="0" smtClean="0">
                <a:latin typeface="Malgun Gothic Semilight" pitchFamily="34" charset="-122"/>
                <a:ea typeface="Malgun Gothic Semilight" pitchFamily="34" charset="-122"/>
                <a:cs typeface="Malgun Gothic Semilight" pitchFamily="34" charset="-122"/>
              </a:rPr>
              <a:t>document </a:t>
            </a:r>
            <a:r>
              <a:rPr lang="en-US" altLang="zh-CN" sz="2800" dirty="0">
                <a:latin typeface="Malgun Gothic Semilight" pitchFamily="34" charset="-122"/>
                <a:ea typeface="Malgun Gothic Semilight" pitchFamily="34" charset="-122"/>
                <a:cs typeface="Malgun Gothic Semilight" pitchFamily="34" charset="-122"/>
              </a:rPr>
              <a:t>delivery</a:t>
            </a:r>
            <a:r>
              <a:rPr lang="zh-CN" altLang="en-US" sz="2800" dirty="0">
                <a:latin typeface="Malgun Gothic Semilight" pitchFamily="34" charset="-122"/>
                <a:ea typeface="Malgun Gothic Semilight" pitchFamily="34" charset="-122"/>
                <a:cs typeface="Malgun Gothic Semilight" pitchFamily="34" charset="-122"/>
              </a:rPr>
              <a:t>、</a:t>
            </a:r>
            <a:r>
              <a:rPr lang="en-US" altLang="zh-CN" sz="2800" dirty="0">
                <a:latin typeface="Malgun Gothic Semilight" pitchFamily="34" charset="-122"/>
                <a:ea typeface="Malgun Gothic Semilight" pitchFamily="34" charset="-122"/>
                <a:cs typeface="Malgun Gothic Semilight" pitchFamily="34" charset="-122"/>
              </a:rPr>
              <a:t>document </a:t>
            </a:r>
            <a:r>
              <a:rPr lang="en-US" altLang="zh-CN" sz="2800" dirty="0" err="1" smtClean="0">
                <a:latin typeface="Malgun Gothic Semilight" pitchFamily="34" charset="-122"/>
                <a:ea typeface="Malgun Gothic Semilight" pitchFamily="34" charset="-122"/>
                <a:cs typeface="Malgun Gothic Semilight" pitchFamily="34" charset="-122"/>
              </a:rPr>
              <a:t>suply</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是文献信息资源共享的主要方式。即对于</a:t>
            </a:r>
            <a:r>
              <a:rPr lang="zh-CN" altLang="en-US" sz="2800" u="sng" dirty="0" smtClean="0">
                <a:solidFill>
                  <a:srgbClr val="0070C0"/>
                </a:solidFill>
                <a:latin typeface="楷体" pitchFamily="49" charset="-122"/>
                <a:ea typeface="楷体" pitchFamily="49" charset="-122"/>
              </a:rPr>
              <a:t>本馆没有</a:t>
            </a:r>
            <a:r>
              <a:rPr lang="zh-CN" altLang="en-US" sz="2800" u="sng" dirty="0">
                <a:solidFill>
                  <a:srgbClr val="0070C0"/>
                </a:solidFill>
                <a:latin typeface="楷体" pitchFamily="49" charset="-122"/>
                <a:ea typeface="楷体" pitchFamily="49" charset="-122"/>
              </a:rPr>
              <a:t>的文献</a:t>
            </a:r>
            <a:r>
              <a:rPr lang="zh-CN" altLang="en-US" sz="2800" dirty="0">
                <a:latin typeface="楷体" pitchFamily="49" charset="-122"/>
                <a:ea typeface="楷体" pitchFamily="49" charset="-122"/>
              </a:rPr>
              <a:t>，</a:t>
            </a:r>
            <a:r>
              <a:rPr lang="zh-CN" altLang="en-US" sz="2800" dirty="0" smtClean="0">
                <a:latin typeface="楷体" pitchFamily="49" charset="-122"/>
                <a:ea typeface="楷体" pitchFamily="49" charset="-122"/>
              </a:rPr>
              <a:t>在读者</a:t>
            </a:r>
            <a:r>
              <a:rPr lang="zh-CN" altLang="en-US" sz="2800" dirty="0">
                <a:latin typeface="楷体" pitchFamily="49" charset="-122"/>
                <a:ea typeface="楷体" pitchFamily="49" charset="-122"/>
              </a:rPr>
              <a:t>需要时，根据</a:t>
            </a:r>
            <a:r>
              <a:rPr lang="zh-CN" altLang="en-US" sz="2800" dirty="0" smtClean="0">
                <a:latin typeface="楷体" pitchFamily="49" charset="-122"/>
                <a:ea typeface="楷体" pitchFamily="49" charset="-122"/>
              </a:rPr>
              <a:t>馆际间的协议、版权规定以及各文献提供单位的规章制度，从外馆借</a:t>
            </a:r>
            <a:r>
              <a:rPr lang="zh-CN" altLang="en-US" sz="2800" dirty="0">
                <a:latin typeface="楷体" pitchFamily="49" charset="-122"/>
                <a:ea typeface="楷体" pitchFamily="49" charset="-122"/>
              </a:rPr>
              <a:t>入</a:t>
            </a:r>
            <a:r>
              <a:rPr lang="zh-CN" altLang="en-US" sz="2800" dirty="0" smtClean="0">
                <a:latin typeface="楷体" pitchFamily="49" charset="-122"/>
                <a:ea typeface="楷体" pitchFamily="49" charset="-122"/>
              </a:rPr>
              <a:t>或复制传递；</a:t>
            </a:r>
            <a:r>
              <a:rPr lang="zh-CN" altLang="en-US" sz="2800" dirty="0">
                <a:latin typeface="楷体" pitchFamily="49" charset="-122"/>
                <a:ea typeface="楷体" pitchFamily="49" charset="-122"/>
              </a:rPr>
              <a:t>反之，在外馆向本馆提出馆际互借请求时，借出或传递本馆所拥有的文献，满足外馆的文献需求</a:t>
            </a:r>
            <a:r>
              <a:rPr lang="zh-CN" altLang="en-US" sz="2800" dirty="0" smtClean="0">
                <a:latin typeface="楷体" pitchFamily="49" charset="-122"/>
                <a:ea typeface="楷体" pitchFamily="49" charset="-122"/>
              </a:rPr>
              <a:t>。</a:t>
            </a:r>
            <a:endParaRPr lang="en-US" altLang="zh-CN" sz="2800" dirty="0" smtClean="0">
              <a:latin typeface="楷体" pitchFamily="49" charset="-122"/>
              <a:ea typeface="楷体" pitchFamily="49" charset="-122"/>
            </a:endParaRPr>
          </a:p>
          <a:p>
            <a:pPr>
              <a:buFont typeface="Wingdings" pitchFamily="2" charset="2"/>
              <a:buNone/>
            </a:pPr>
            <a:r>
              <a:rPr lang="en-US" altLang="zh-CN" sz="2800" dirty="0" smtClean="0">
                <a:latin typeface="楷体" pitchFamily="49" charset="-122"/>
                <a:ea typeface="楷体" pitchFamily="49" charset="-122"/>
              </a:rPr>
              <a:t>     </a:t>
            </a:r>
            <a:r>
              <a:rPr lang="zh-CN" altLang="en-US" sz="2800" dirty="0" smtClean="0">
                <a:latin typeface="楷体" pitchFamily="49" charset="-122"/>
                <a:ea typeface="楷体" pitchFamily="49" charset="-122"/>
              </a:rPr>
              <a:t>包括</a:t>
            </a:r>
            <a:r>
              <a:rPr lang="zh-CN" altLang="en-US" dirty="0" smtClean="0">
                <a:solidFill>
                  <a:srgbClr val="0070C0"/>
                </a:solidFill>
                <a:latin typeface="楷体" pitchFamily="49" charset="-122"/>
                <a:ea typeface="楷体" pitchFamily="49" charset="-122"/>
              </a:rPr>
              <a:t>返还</a:t>
            </a:r>
            <a:r>
              <a:rPr lang="zh-CN" altLang="en-US" sz="2800" dirty="0" smtClean="0">
                <a:latin typeface="楷体" pitchFamily="49" charset="-122"/>
                <a:ea typeface="楷体" pitchFamily="49" charset="-122"/>
              </a:rPr>
              <a:t>和</a:t>
            </a:r>
            <a:r>
              <a:rPr lang="zh-CN" altLang="en-US" sz="2800" dirty="0">
                <a:solidFill>
                  <a:srgbClr val="0070C0"/>
                </a:solidFill>
                <a:latin typeface="楷体" pitchFamily="49" charset="-122"/>
                <a:ea typeface="楷体" pitchFamily="49" charset="-122"/>
              </a:rPr>
              <a:t>复制－非</a:t>
            </a:r>
            <a:r>
              <a:rPr lang="zh-CN" altLang="en-US" sz="2800" dirty="0" smtClean="0">
                <a:solidFill>
                  <a:srgbClr val="0070C0"/>
                </a:solidFill>
                <a:latin typeface="楷体" pitchFamily="49" charset="-122"/>
                <a:ea typeface="楷体" pitchFamily="49" charset="-122"/>
              </a:rPr>
              <a:t>返还</a:t>
            </a:r>
            <a:r>
              <a:rPr lang="zh-CN" altLang="en-US" sz="2800" dirty="0" smtClean="0">
                <a:latin typeface="楷体" pitchFamily="49" charset="-122"/>
                <a:ea typeface="楷体" pitchFamily="49" charset="-122"/>
              </a:rPr>
              <a:t>两种服务方式。</a:t>
            </a:r>
            <a:endParaRPr lang="zh-CN" altLang="en-US" sz="2800" dirty="0">
              <a:latin typeface="楷体" pitchFamily="49" charset="-122"/>
              <a:ea typeface="楷体" pitchFamily="49" charset="-122"/>
            </a:endParaRPr>
          </a:p>
        </p:txBody>
      </p:sp>
      <p:sp>
        <p:nvSpPr>
          <p:cNvPr id="731138" name="Rectangle 2"/>
          <p:cNvSpPr>
            <a:spLocks noGrp="1" noChangeArrowheads="1"/>
          </p:cNvSpPr>
          <p:nvPr>
            <p:ph type="title"/>
          </p:nvPr>
        </p:nvSpPr>
        <p:spPr/>
        <p:txBody>
          <a:bodyPr>
            <a:normAutofit fontScale="90000"/>
          </a:bodyPr>
          <a:lstStyle/>
          <a:p>
            <a:r>
              <a:rPr lang="en-US" altLang="zh-CN" sz="3600" dirty="0">
                <a:ea typeface="隶书" pitchFamily="49" charset="-122"/>
              </a:rPr>
              <a:t/>
            </a:r>
            <a:br>
              <a:rPr lang="en-US" altLang="zh-CN" sz="3600" dirty="0">
                <a:ea typeface="隶书" pitchFamily="49" charset="-122"/>
              </a:rPr>
            </a:br>
            <a:r>
              <a:rPr lang="zh-CN" altLang="en-US" sz="3600" dirty="0" smtClean="0">
                <a:solidFill>
                  <a:srgbClr val="C00000"/>
                </a:solidFill>
                <a:latin typeface="+mj-ea"/>
              </a:rPr>
              <a:t>一、</a:t>
            </a:r>
            <a:r>
              <a:rPr lang="zh-CN" altLang="en-US" sz="3600" b="1" dirty="0" smtClean="0">
                <a:solidFill>
                  <a:srgbClr val="C00000"/>
                </a:solidFill>
                <a:latin typeface="+mj-ea"/>
              </a:rPr>
              <a:t>馆</a:t>
            </a:r>
            <a:r>
              <a:rPr lang="zh-CN" altLang="en-US" sz="3600" b="1" dirty="0">
                <a:solidFill>
                  <a:srgbClr val="C00000"/>
                </a:solidFill>
                <a:latin typeface="+mj-ea"/>
              </a:rPr>
              <a:t>际互借与文献传递</a:t>
            </a:r>
            <a:r>
              <a:rPr lang="zh-CN" altLang="en-US" b="1" dirty="0">
                <a:solidFill>
                  <a:schemeClr val="accent2">
                    <a:lumMod val="50000"/>
                  </a:schemeClr>
                </a:solidFill>
                <a:latin typeface="+mj-ea"/>
              </a:rPr>
              <a:t/>
            </a:r>
            <a:br>
              <a:rPr lang="zh-CN" altLang="en-US" b="1" dirty="0">
                <a:solidFill>
                  <a:schemeClr val="accent2">
                    <a:lumMod val="50000"/>
                  </a:schemeClr>
                </a:solidFill>
                <a:latin typeface="+mj-ea"/>
              </a:rPr>
            </a:br>
            <a:endParaRPr lang="zh-CN" altLang="en-US" b="1" dirty="0">
              <a:solidFill>
                <a:schemeClr val="accent2">
                  <a:lumMod val="50000"/>
                </a:schemeClr>
              </a:solidFill>
              <a:latin typeface="+mj-ea"/>
            </a:endParaRP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7" name="Rectangle 3"/>
          <p:cNvSpPr>
            <a:spLocks noGrp="1" noChangeArrowheads="1"/>
          </p:cNvSpPr>
          <p:nvPr>
            <p:ph idx="1"/>
          </p:nvPr>
        </p:nvSpPr>
        <p:spPr/>
        <p:txBody>
          <a:bodyPr/>
          <a:lstStyle/>
          <a:p>
            <a:pPr>
              <a:buFont typeface="Wingdings" pitchFamily="2" charset="2"/>
              <a:buNone/>
            </a:pPr>
            <a:r>
              <a:rPr lang="zh-CN" altLang="en-US" b="1" dirty="0" smtClean="0"/>
              <a:t>         </a:t>
            </a:r>
            <a:r>
              <a:rPr lang="zh-CN" altLang="en-US" sz="3200" b="1" dirty="0" smtClean="0">
                <a:latin typeface="楷体" pitchFamily="49" charset="-122"/>
                <a:ea typeface="楷体" pitchFamily="49" charset="-122"/>
              </a:rPr>
              <a:t>主要介绍电子图书数据库、电子期刊全文数据库和学位论文数据库</a:t>
            </a:r>
            <a:endParaRPr lang="zh-CN" altLang="en-US" sz="3200" b="1" dirty="0">
              <a:latin typeface="楷体" pitchFamily="49" charset="-122"/>
              <a:ea typeface="楷体" pitchFamily="49" charset="-122"/>
            </a:endParaRPr>
          </a:p>
          <a:p>
            <a:pPr>
              <a:buFont typeface="Wingdings" pitchFamily="2" charset="2"/>
              <a:buNone/>
            </a:pPr>
            <a:r>
              <a:rPr lang="en-US" altLang="zh-CN" sz="3200" b="1" dirty="0" smtClean="0">
                <a:latin typeface="楷体" pitchFamily="49" charset="-122"/>
                <a:ea typeface="楷体" pitchFamily="49" charset="-122"/>
              </a:rPr>
              <a:t>    1</a:t>
            </a:r>
            <a:r>
              <a:rPr lang="en-US" altLang="zh-CN" sz="3200" b="1" dirty="0">
                <a:latin typeface="楷体" pitchFamily="49" charset="-122"/>
                <a:ea typeface="楷体" pitchFamily="49" charset="-122"/>
              </a:rPr>
              <a:t>.</a:t>
            </a:r>
            <a:r>
              <a:rPr lang="zh-CN" altLang="en-US" sz="3200" b="1" dirty="0">
                <a:latin typeface="楷体" pitchFamily="49" charset="-122"/>
                <a:ea typeface="楷体" pitchFamily="49" charset="-122"/>
              </a:rPr>
              <a:t>电子图书</a:t>
            </a:r>
          </a:p>
          <a:p>
            <a:pPr>
              <a:buFont typeface="Wingdings" pitchFamily="2" charset="2"/>
              <a:buNone/>
            </a:pPr>
            <a:r>
              <a:rPr lang="zh-CN" altLang="en-US" sz="3200" b="1" dirty="0" smtClean="0">
                <a:latin typeface="楷体" pitchFamily="49" charset="-122"/>
                <a:ea typeface="楷体" pitchFamily="49" charset="-122"/>
              </a:rPr>
              <a:t>   ◇购买的数据库</a:t>
            </a:r>
            <a:endParaRPr lang="en-US" altLang="zh-CN" sz="3200" b="1" dirty="0" smtClean="0">
              <a:latin typeface="楷体" pitchFamily="49" charset="-122"/>
              <a:ea typeface="楷体" pitchFamily="49" charset="-122"/>
            </a:endParaRPr>
          </a:p>
          <a:p>
            <a:pPr>
              <a:buFont typeface="Wingdings" pitchFamily="2" charset="2"/>
              <a:buNone/>
            </a:pPr>
            <a:r>
              <a:rPr lang="zh-CN" altLang="en-US" sz="3200" b="1" dirty="0" smtClean="0">
                <a:latin typeface="楷体" pitchFamily="49" charset="-122"/>
                <a:ea typeface="楷体" pitchFamily="49" charset="-122"/>
              </a:rPr>
              <a:t>   ◇试用数据库</a:t>
            </a:r>
            <a:endParaRPr lang="zh-CN" altLang="en-US" sz="3200" b="1" dirty="0">
              <a:latin typeface="楷体" pitchFamily="49" charset="-122"/>
              <a:ea typeface="楷体" pitchFamily="49" charset="-122"/>
            </a:endParaRPr>
          </a:p>
          <a:p>
            <a:pPr>
              <a:buFont typeface="Wingdings" pitchFamily="2" charset="2"/>
              <a:buNone/>
            </a:pPr>
            <a:r>
              <a:rPr lang="zh-CN" altLang="en-US" sz="3200" b="1" dirty="0" smtClean="0">
                <a:latin typeface="楷体" pitchFamily="49" charset="-122"/>
                <a:ea typeface="楷体" pitchFamily="49" charset="-122"/>
              </a:rPr>
              <a:t>   ◇</a:t>
            </a:r>
            <a:r>
              <a:rPr lang="zh-CN" altLang="en-US" sz="3200" b="1" dirty="0">
                <a:latin typeface="楷体" pitchFamily="49" charset="-122"/>
                <a:ea typeface="楷体" pitchFamily="49" charset="-122"/>
              </a:rPr>
              <a:t>自建数据库</a:t>
            </a:r>
          </a:p>
        </p:txBody>
      </p:sp>
      <p:sp>
        <p:nvSpPr>
          <p:cNvPr id="635906" name="Rectangle 2"/>
          <p:cNvSpPr>
            <a:spLocks noGrp="1" noChangeArrowheads="1"/>
          </p:cNvSpPr>
          <p:nvPr>
            <p:ph type="title"/>
          </p:nvPr>
        </p:nvSpPr>
        <p:spPr/>
        <p:txBody>
          <a:bodyPr/>
          <a:lstStyle/>
          <a:p>
            <a:r>
              <a:rPr lang="en-US" altLang="zh-CN" dirty="0" smtClean="0">
                <a:solidFill>
                  <a:srgbClr val="C00000"/>
                </a:solidFill>
                <a:latin typeface="楷体" pitchFamily="49" charset="-122"/>
                <a:ea typeface="楷体" pitchFamily="49" charset="-122"/>
              </a:rPr>
              <a:t>2.</a:t>
            </a:r>
            <a:r>
              <a:rPr lang="zh-CN" altLang="en-US" dirty="0" smtClean="0">
                <a:solidFill>
                  <a:srgbClr val="C00000"/>
                </a:solidFill>
                <a:latin typeface="楷体" pitchFamily="49" charset="-122"/>
                <a:ea typeface="楷体" pitchFamily="49" charset="-122"/>
              </a:rPr>
              <a:t>常用电子资源</a:t>
            </a:r>
            <a:endParaRPr lang="zh-CN" altLang="zh-CN" dirty="0">
              <a:solidFill>
                <a:srgbClr val="C00000"/>
              </a:solidFill>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9" name="Rectangle 3"/>
          <p:cNvSpPr>
            <a:spLocks noGrp="1" noChangeArrowheads="1"/>
          </p:cNvSpPr>
          <p:nvPr>
            <p:ph idx="1"/>
          </p:nvPr>
        </p:nvSpPr>
        <p:spPr/>
        <p:txBody>
          <a:bodyPr/>
          <a:lstStyle/>
          <a:p>
            <a:endParaRPr lang="zh-CN" altLang="zh-CN"/>
          </a:p>
        </p:txBody>
      </p:sp>
      <p:sp>
        <p:nvSpPr>
          <p:cNvPr id="833538" name="Rectangle 2"/>
          <p:cNvSpPr>
            <a:spLocks noGrp="1" noChangeArrowheads="1"/>
          </p:cNvSpPr>
          <p:nvPr>
            <p:ph type="title"/>
          </p:nvPr>
        </p:nvSpPr>
        <p:spPr/>
        <p:txBody>
          <a:bodyPr/>
          <a:lstStyle/>
          <a:p>
            <a:endParaRPr lang="zh-CN" altLang="zh-CN"/>
          </a:p>
        </p:txBody>
      </p:sp>
      <p:pic>
        <p:nvPicPr>
          <p:cNvPr id="833540" name="Picture 4"/>
          <p:cNvPicPr>
            <a:picLocks noChangeAspect="1" noChangeArrowheads="1"/>
          </p:cNvPicPr>
          <p:nvPr/>
        </p:nvPicPr>
        <p:blipFill>
          <a:blip r:embed="rId2"/>
          <a:srcRect/>
          <a:stretch>
            <a:fillRect/>
          </a:stretch>
        </p:blipFill>
        <p:spPr bwMode="auto">
          <a:xfrm>
            <a:off x="-195263" y="133350"/>
            <a:ext cx="9534526" cy="65913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3" name="Rectangle 3"/>
          <p:cNvSpPr>
            <a:spLocks noGrp="1" noChangeArrowheads="1"/>
          </p:cNvSpPr>
          <p:nvPr>
            <p:ph idx="1"/>
          </p:nvPr>
        </p:nvSpPr>
        <p:spPr/>
        <p:txBody>
          <a:bodyPr/>
          <a:lstStyle/>
          <a:p>
            <a:endParaRPr lang="zh-CN" altLang="zh-CN"/>
          </a:p>
        </p:txBody>
      </p:sp>
      <p:sp>
        <p:nvSpPr>
          <p:cNvPr id="834562" name="Rectangle 2"/>
          <p:cNvSpPr>
            <a:spLocks noGrp="1" noChangeArrowheads="1"/>
          </p:cNvSpPr>
          <p:nvPr>
            <p:ph type="title"/>
          </p:nvPr>
        </p:nvSpPr>
        <p:spPr/>
        <p:txBody>
          <a:bodyPr/>
          <a:lstStyle/>
          <a:p>
            <a:endParaRPr lang="zh-CN" altLang="zh-CN"/>
          </a:p>
        </p:txBody>
      </p:sp>
      <p:pic>
        <p:nvPicPr>
          <p:cNvPr id="834564" name="Picture 4"/>
          <p:cNvPicPr>
            <a:picLocks noChangeAspect="1" noChangeArrowheads="1"/>
          </p:cNvPicPr>
          <p:nvPr/>
        </p:nvPicPr>
        <p:blipFill>
          <a:blip r:embed="rId2"/>
          <a:srcRect/>
          <a:stretch>
            <a:fillRect/>
          </a:stretch>
        </p:blipFill>
        <p:spPr bwMode="auto">
          <a:xfrm>
            <a:off x="-219075" y="114300"/>
            <a:ext cx="9582150" cy="66294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7504" y="116632"/>
            <a:ext cx="8928992" cy="6336704"/>
          </a:xfrm>
          <a:prstGeom prst="rect">
            <a:avLst/>
          </a:prstGeom>
        </p:spPr>
      </p:pic>
    </p:spTree>
    <p:extLst>
      <p:ext uri="{BB962C8B-B14F-4D97-AF65-F5344CB8AC3E}">
        <p14:creationId xmlns:p14="http://schemas.microsoft.com/office/powerpoint/2010/main" xmlns="" val="397404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en-US" altLang="zh-CN" dirty="0" smtClean="0"/>
          </a:p>
          <a:p>
            <a:r>
              <a:rPr lang="zh-CN" altLang="en-US" dirty="0" smtClean="0">
                <a:latin typeface="楷体" panose="02010609060101010101" pitchFamily="49" charset="-122"/>
                <a:ea typeface="楷体" panose="02010609060101010101" pitchFamily="49" charset="-122"/>
              </a:rPr>
              <a:t>电子图书导航：如清华大学、北京大学等</a:t>
            </a:r>
            <a:endParaRPr lang="en-US" altLang="zh-CN" dirty="0" smtClean="0">
              <a:latin typeface="楷体" panose="02010609060101010101" pitchFamily="49" charset="-122"/>
              <a:ea typeface="楷体" panose="02010609060101010101" pitchFamily="49" charset="-122"/>
            </a:endParaRPr>
          </a:p>
          <a:p>
            <a:endParaRPr lang="en-US" altLang="zh-CN" dirty="0" smtClean="0">
              <a:latin typeface="楷体" panose="02010609060101010101" pitchFamily="49" charset="-122"/>
              <a:ea typeface="楷体" panose="02010609060101010101" pitchFamily="49" charset="-122"/>
            </a:endParaRPr>
          </a:p>
          <a:p>
            <a:r>
              <a:rPr lang="zh-CN" altLang="en-US" dirty="0" smtClean="0">
                <a:latin typeface="楷体" panose="02010609060101010101" pitchFamily="49" charset="-122"/>
                <a:ea typeface="楷体" panose="02010609060101010101" pitchFamily="49" charset="-122"/>
              </a:rPr>
              <a:t>一站式检索：如：南开搜索、</a:t>
            </a:r>
            <a:r>
              <a:rPr lang="en-US" altLang="zh-CN" dirty="0" smtClean="0">
                <a:latin typeface="楷体" panose="02010609060101010101" pitchFamily="49" charset="-122"/>
                <a:ea typeface="楷体" panose="02010609060101010101" pitchFamily="49" charset="-122"/>
              </a:rPr>
              <a:t>CALIS</a:t>
            </a:r>
            <a:r>
              <a:rPr lang="zh-CN" altLang="en-US" dirty="0" smtClean="0">
                <a:latin typeface="楷体" panose="02010609060101010101" pitchFamily="49" charset="-122"/>
                <a:ea typeface="楷体" panose="02010609060101010101" pitchFamily="49" charset="-122"/>
              </a:rPr>
              <a:t>中心的</a:t>
            </a:r>
            <a:r>
              <a:rPr lang="en-US" altLang="zh-CN" dirty="0" smtClean="0">
                <a:latin typeface="楷体" panose="02010609060101010101" pitchFamily="49" charset="-122"/>
                <a:ea typeface="楷体" panose="02010609060101010101" pitchFamily="49" charset="-122"/>
              </a:rPr>
              <a:t>e</a:t>
            </a:r>
            <a:r>
              <a:rPr lang="zh-CN" altLang="en-US" dirty="0" smtClean="0">
                <a:latin typeface="楷体" panose="02010609060101010101" pitchFamily="49" charset="-122"/>
                <a:ea typeface="楷体" panose="02010609060101010101" pitchFamily="49" charset="-122"/>
              </a:rPr>
              <a:t>读搜索、</a:t>
            </a:r>
            <a:endParaRPr lang="en-US" altLang="zh-CN" dirty="0">
              <a:latin typeface="楷体" panose="02010609060101010101" pitchFamily="49" charset="-122"/>
              <a:ea typeface="楷体" panose="02010609060101010101" pitchFamily="49" charset="-122"/>
            </a:endParaRPr>
          </a:p>
          <a:p>
            <a:pPr marL="109728" indent="0">
              <a:buNone/>
            </a:pPr>
            <a:r>
              <a:rPr lang="en-US" altLang="zh-CN" dirty="0">
                <a:latin typeface="楷体" panose="02010609060101010101" pitchFamily="49" charset="-122"/>
                <a:ea typeface="楷体" panose="02010609060101010101" pitchFamily="49" charset="-122"/>
              </a:rPr>
              <a:t> </a:t>
            </a:r>
            <a:r>
              <a:rPr lang="en-US" altLang="zh-CN" dirty="0" smtClean="0">
                <a:latin typeface="楷体" panose="02010609060101010101" pitchFamily="49" charset="-122"/>
                <a:ea typeface="楷体" panose="02010609060101010101" pitchFamily="49" charset="-122"/>
              </a:rPr>
              <a:t>                 CASHL</a:t>
            </a:r>
            <a:r>
              <a:rPr lang="zh-CN" altLang="en-US" dirty="0" smtClean="0">
                <a:latin typeface="楷体" panose="02010609060101010101" pitchFamily="49" charset="-122"/>
                <a:ea typeface="楷体" panose="02010609060101010101" pitchFamily="49" charset="-122"/>
              </a:rPr>
              <a:t>中心的图书检索。</a:t>
            </a:r>
            <a:endParaRPr lang="zh-CN" altLang="en-US" dirty="0">
              <a:latin typeface="楷体" panose="02010609060101010101" pitchFamily="49" charset="-122"/>
              <a:ea typeface="楷体" panose="02010609060101010101" pitchFamily="49" charset="-122"/>
            </a:endParaRPr>
          </a:p>
        </p:txBody>
      </p:sp>
      <p:sp>
        <p:nvSpPr>
          <p:cNvPr id="3" name="标题 2"/>
          <p:cNvSpPr>
            <a:spLocks noGrp="1"/>
          </p:cNvSpPr>
          <p:nvPr>
            <p:ph type="title"/>
          </p:nvPr>
        </p:nvSpPr>
        <p:spPr/>
        <p:txBody>
          <a:bodyPr/>
          <a:lstStyle/>
          <a:p>
            <a:r>
              <a:rPr lang="en-US" altLang="zh-CN" dirty="0" smtClean="0">
                <a:latin typeface="楷体" panose="02010609060101010101" pitchFamily="49" charset="-122"/>
                <a:ea typeface="楷体" panose="02010609060101010101" pitchFamily="49" charset="-122"/>
              </a:rPr>
              <a:t>2.1 </a:t>
            </a:r>
            <a:r>
              <a:rPr lang="zh-CN" altLang="en-US" dirty="0" smtClean="0">
                <a:latin typeface="楷体" panose="02010609060101010101" pitchFamily="49" charset="-122"/>
                <a:ea typeface="楷体" panose="02010609060101010101" pitchFamily="49" charset="-122"/>
              </a:rPr>
              <a:t>电子图书检索</a:t>
            </a:r>
            <a:endParaRPr lang="zh-CN" altLang="en-US" dirty="0">
              <a:latin typeface="楷体" panose="02010609060101010101" pitchFamily="49" charset="-122"/>
              <a:ea typeface="楷体" panose="02010609060101010101" pitchFamily="49"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Grp="1" noChangeAspect="1" noChangeArrowheads="1"/>
          </p:cNvPicPr>
          <p:nvPr>
            <p:ph idx="1"/>
          </p:nvPr>
        </p:nvPicPr>
        <p:blipFill>
          <a:blip r:embed="rId2"/>
          <a:srcRect/>
          <a:stretch>
            <a:fillRect/>
          </a:stretch>
        </p:blipFill>
        <p:spPr bwMode="auto">
          <a:xfrm>
            <a:off x="571472" y="1500174"/>
            <a:ext cx="8229600" cy="4572032"/>
          </a:xfrm>
          <a:prstGeom prst="rect">
            <a:avLst/>
          </a:prstGeom>
          <a:noFill/>
          <a:ln w="9525">
            <a:noFill/>
            <a:miter lim="800000"/>
            <a:headEnd/>
            <a:tailEnd/>
          </a:ln>
          <a:effectLst/>
        </p:spPr>
      </p:pic>
      <p:sp>
        <p:nvSpPr>
          <p:cNvPr id="2" name="标题 1"/>
          <p:cNvSpPr>
            <a:spLocks noGrp="1"/>
          </p:cNvSpPr>
          <p:nvPr>
            <p:ph type="title"/>
          </p:nvPr>
        </p:nvSpPr>
        <p:spPr/>
        <p:txBody>
          <a:bodyPr/>
          <a:lstStyle/>
          <a:p>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idx="1"/>
          </p:nvPr>
        </p:nvPicPr>
        <p:blipFill>
          <a:blip r:embed="rId2"/>
          <a:stretch>
            <a:fillRect/>
          </a:stretch>
        </p:blipFill>
        <p:spPr bwMode="auto">
          <a:xfrm>
            <a:off x="529581" y="1481138"/>
            <a:ext cx="8084838" cy="4525962"/>
          </a:xfrm>
          <a:prstGeom prst="rect">
            <a:avLst/>
          </a:prstGeom>
          <a:noFill/>
          <a:ln w="9525">
            <a:noFill/>
            <a:miter lim="800000"/>
            <a:headEnd/>
            <a:tailEnd/>
          </a:ln>
          <a:effectLst/>
        </p:spPr>
      </p:pic>
      <p:sp>
        <p:nvSpPr>
          <p:cNvPr id="2" name="标题 1"/>
          <p:cNvSpPr>
            <a:spLocks noGrp="1"/>
          </p:cNvSpPr>
          <p:nvPr>
            <p:ph type="title"/>
          </p:nvPr>
        </p:nvSpPr>
        <p:spPr/>
        <p:txBody>
          <a:bodyPr/>
          <a:lstStyle/>
          <a:p>
            <a:endParaRPr lang="zh-CN"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pic>
        <p:nvPicPr>
          <p:cNvPr id="146434" name="Picture 2"/>
          <p:cNvPicPr>
            <a:picLocks noGrp="1" noChangeAspect="1" noChangeArrowheads="1"/>
          </p:cNvPicPr>
          <p:nvPr>
            <p:ph idx="1"/>
          </p:nvPr>
        </p:nvPicPr>
        <p:blipFill>
          <a:blip r:embed="rId2"/>
          <a:srcRect/>
          <a:stretch>
            <a:fillRect/>
          </a:stretch>
        </p:blipFill>
        <p:spPr bwMode="auto">
          <a:xfrm>
            <a:off x="548922" y="332656"/>
            <a:ext cx="8046155" cy="5674444"/>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9512" y="233264"/>
            <a:ext cx="8820472" cy="6624736"/>
          </a:xfrm>
          <a:prstGeom prst="rect">
            <a:avLst/>
          </a:prstGeom>
        </p:spPr>
      </p:pic>
    </p:spTree>
    <p:extLst>
      <p:ext uri="{BB962C8B-B14F-4D97-AF65-F5344CB8AC3E}">
        <p14:creationId xmlns:p14="http://schemas.microsoft.com/office/powerpoint/2010/main" xmlns="" val="2294217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pic>
        <p:nvPicPr>
          <p:cNvPr id="69634" name="Picture 2"/>
          <p:cNvPicPr>
            <a:picLocks noGrp="1" noChangeAspect="1" noChangeArrowheads="1"/>
          </p:cNvPicPr>
          <p:nvPr>
            <p:ph idx="1"/>
          </p:nvPr>
        </p:nvPicPr>
        <p:blipFill>
          <a:blip r:embed="rId2"/>
          <a:srcRect/>
          <a:stretch>
            <a:fillRect/>
          </a:stretch>
        </p:blipFill>
        <p:spPr bwMode="auto">
          <a:xfrm>
            <a:off x="698149" y="1481138"/>
            <a:ext cx="7747701" cy="4525962"/>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endParaRPr lang="zh-CN" altLang="en-US"/>
          </a:p>
        </p:txBody>
      </p:sp>
      <p:sp>
        <p:nvSpPr>
          <p:cNvPr id="8" name="文本占位符 7"/>
          <p:cNvSpPr>
            <a:spLocks noGrp="1"/>
          </p:cNvSpPr>
          <p:nvPr>
            <p:ph type="body" idx="1"/>
          </p:nvPr>
        </p:nvSpPr>
        <p:spPr>
          <a:xfrm>
            <a:off x="571472" y="1571612"/>
            <a:ext cx="3857652" cy="762000"/>
          </a:xfrm>
        </p:spPr>
        <p:style>
          <a:lnRef idx="1">
            <a:schemeClr val="accent5"/>
          </a:lnRef>
          <a:fillRef idx="2">
            <a:schemeClr val="accent5"/>
          </a:fillRef>
          <a:effectRef idx="1">
            <a:schemeClr val="accent5"/>
          </a:effectRef>
          <a:fontRef idx="minor">
            <a:schemeClr val="dk1"/>
          </a:fontRef>
        </p:style>
        <p:txBody>
          <a:bodyPr>
            <a:noAutofit/>
          </a:bodyPr>
          <a:lstStyle/>
          <a:p>
            <a:pPr algn="ctr"/>
            <a:r>
              <a:rPr lang="zh-CN" altLang="en-US" sz="3600" b="1" dirty="0" smtClean="0">
                <a:solidFill>
                  <a:schemeClr val="tx1"/>
                </a:solidFill>
                <a:latin typeface="华文楷体" pitchFamily="2" charset="-122"/>
                <a:ea typeface="华文楷体" pitchFamily="2" charset="-122"/>
              </a:rPr>
              <a:t>馆际互借</a:t>
            </a:r>
            <a:endParaRPr lang="zh-CN" altLang="en-US" sz="3600" b="1" dirty="0">
              <a:solidFill>
                <a:schemeClr val="tx1"/>
              </a:solidFill>
              <a:latin typeface="华文楷体" pitchFamily="2" charset="-122"/>
              <a:ea typeface="华文楷体" pitchFamily="2" charset="-122"/>
            </a:endParaRPr>
          </a:p>
        </p:txBody>
      </p:sp>
      <p:sp>
        <p:nvSpPr>
          <p:cNvPr id="10" name="文本占位符 9"/>
          <p:cNvSpPr>
            <a:spLocks noGrp="1"/>
          </p:cNvSpPr>
          <p:nvPr>
            <p:ph type="body" sz="half" idx="3"/>
          </p:nvPr>
        </p:nvSpPr>
        <p:spPr>
          <a:xfrm>
            <a:off x="4643438" y="1571612"/>
            <a:ext cx="4041775" cy="762000"/>
          </a:xfrm>
        </p:spPr>
        <p:style>
          <a:lnRef idx="1">
            <a:schemeClr val="accent5"/>
          </a:lnRef>
          <a:fillRef idx="2">
            <a:schemeClr val="accent5"/>
          </a:fillRef>
          <a:effectRef idx="1">
            <a:schemeClr val="accent5"/>
          </a:effectRef>
          <a:fontRef idx="minor">
            <a:schemeClr val="dk1"/>
          </a:fontRef>
        </p:style>
        <p:txBody>
          <a:bodyPr>
            <a:noAutofit/>
          </a:bodyPr>
          <a:lstStyle/>
          <a:p>
            <a:pPr algn="ctr"/>
            <a:r>
              <a:rPr lang="zh-CN" altLang="en-US" sz="3600" b="1" dirty="0" smtClean="0">
                <a:solidFill>
                  <a:schemeClr val="tx1"/>
                </a:solidFill>
                <a:latin typeface="华文楷体" pitchFamily="2" charset="-122"/>
                <a:ea typeface="华文楷体" pitchFamily="2" charset="-122"/>
              </a:rPr>
              <a:t>文献传递</a:t>
            </a:r>
            <a:endParaRPr lang="zh-CN" altLang="en-US" sz="3600" b="1" dirty="0">
              <a:solidFill>
                <a:schemeClr val="tx1"/>
              </a:solidFill>
              <a:latin typeface="华文楷体" pitchFamily="2" charset="-122"/>
              <a:ea typeface="华文楷体" pitchFamily="2" charset="-122"/>
            </a:endParaRPr>
          </a:p>
        </p:txBody>
      </p:sp>
      <p:sp>
        <p:nvSpPr>
          <p:cNvPr id="9" name="内容占位符 8"/>
          <p:cNvSpPr>
            <a:spLocks noGrp="1"/>
          </p:cNvSpPr>
          <p:nvPr>
            <p:ph sz="quarter" idx="2"/>
          </p:nvPr>
        </p:nvSpPr>
        <p:spPr>
          <a:xfrm>
            <a:off x="642910" y="2571744"/>
            <a:ext cx="3714776" cy="3199151"/>
          </a:xfrm>
        </p:spPr>
        <p:style>
          <a:lnRef idx="3">
            <a:schemeClr val="lt1"/>
          </a:lnRef>
          <a:fillRef idx="1">
            <a:schemeClr val="accent1"/>
          </a:fillRef>
          <a:effectRef idx="1">
            <a:schemeClr val="accent1"/>
          </a:effectRef>
          <a:fontRef idx="minor">
            <a:schemeClr val="lt1"/>
          </a:fontRef>
        </p:style>
        <p:txBody>
          <a:bodyPr>
            <a:normAutofit/>
          </a:bodyPr>
          <a:lstStyle/>
          <a:p>
            <a:r>
              <a:rPr lang="zh-CN" altLang="en-US" b="1" dirty="0" smtClean="0"/>
              <a:t>（返还式），即向其它图书馆借取图书原件，有借书期限，到期返还给借出馆。借阅方式有直接借阅、邮寄等。</a:t>
            </a:r>
            <a:endParaRPr lang="zh-CN" altLang="en-US" b="1" dirty="0"/>
          </a:p>
        </p:txBody>
      </p:sp>
      <p:sp>
        <p:nvSpPr>
          <p:cNvPr id="11" name="内容占位符 10"/>
          <p:cNvSpPr>
            <a:spLocks noGrp="1"/>
          </p:cNvSpPr>
          <p:nvPr>
            <p:ph sz="quarter" idx="4"/>
          </p:nvPr>
        </p:nvSpPr>
        <p:spPr>
          <a:xfrm>
            <a:off x="4645025" y="2571744"/>
            <a:ext cx="4041775" cy="3143272"/>
          </a:xfrm>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10000"/>
          </a:bodyPr>
          <a:lstStyle/>
          <a:p>
            <a:r>
              <a:rPr lang="zh-CN" altLang="en-US" b="1" dirty="0" smtClean="0"/>
              <a:t>（非返还式），主要是指通过扫描、复印等方法传递国内外的期刊论文、学位论文、会议论文、科技报告、专利文献、标准、图书章节、数据库文献等。</a:t>
            </a:r>
            <a:endParaRPr lang="en-US" altLang="zh-CN" b="1" dirty="0" smtClean="0"/>
          </a:p>
          <a:p>
            <a:r>
              <a:rPr lang="zh-CN" altLang="en-US" b="1" dirty="0" smtClean="0"/>
              <a:t>文献传递方式有</a:t>
            </a:r>
            <a:r>
              <a:rPr lang="en-US" altLang="zh-CN" b="1" dirty="0" smtClean="0"/>
              <a:t>Email</a:t>
            </a:r>
            <a:r>
              <a:rPr lang="zh-CN" altLang="en-US" b="1" dirty="0" smtClean="0"/>
              <a:t>、网上文献传递系统（</a:t>
            </a:r>
            <a:r>
              <a:rPr lang="en-US" altLang="zh-CN" b="1" dirty="0" smtClean="0"/>
              <a:t>FTP</a:t>
            </a:r>
            <a:r>
              <a:rPr lang="zh-CN" altLang="en-US" b="1" dirty="0" smtClean="0"/>
              <a:t>）、传真、邮寄、自取以及人工专送等</a:t>
            </a:r>
            <a:r>
              <a:rPr lang="zh-CN" altLang="en-US" dirty="0" smtClean="0"/>
              <a:t>。</a:t>
            </a:r>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9512" y="233264"/>
            <a:ext cx="8784976" cy="6624736"/>
          </a:xfrm>
          <a:prstGeom prst="rect">
            <a:avLst/>
          </a:prstGeom>
        </p:spPr>
      </p:pic>
    </p:spTree>
    <p:extLst>
      <p:ext uri="{BB962C8B-B14F-4D97-AF65-F5344CB8AC3E}">
        <p14:creationId xmlns:p14="http://schemas.microsoft.com/office/powerpoint/2010/main" xmlns="" val="1365720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en-US" altLang="zh-CN" dirty="0" smtClean="0"/>
          </a:p>
          <a:p>
            <a:r>
              <a:rPr lang="zh-CN" altLang="en-US" dirty="0" smtClean="0">
                <a:latin typeface="楷体" panose="02010609060101010101" pitchFamily="49" charset="-122"/>
                <a:ea typeface="楷体" panose="02010609060101010101" pitchFamily="49" charset="-122"/>
              </a:rPr>
              <a:t>电子期刊导航系统：清华、北大</a:t>
            </a:r>
            <a:endParaRPr lang="en-US" altLang="zh-CN" dirty="0" smtClean="0">
              <a:latin typeface="楷体" panose="02010609060101010101" pitchFamily="49" charset="-122"/>
              <a:ea typeface="楷体" panose="02010609060101010101" pitchFamily="49" charset="-122"/>
            </a:endParaRPr>
          </a:p>
          <a:p>
            <a:endParaRPr lang="en-US" altLang="zh-CN" dirty="0" smtClean="0">
              <a:latin typeface="楷体" panose="02010609060101010101" pitchFamily="49" charset="-122"/>
              <a:ea typeface="楷体" panose="02010609060101010101" pitchFamily="49" charset="-122"/>
            </a:endParaRPr>
          </a:p>
          <a:p>
            <a:r>
              <a:rPr lang="zh-CN" altLang="en-US" dirty="0" smtClean="0">
                <a:latin typeface="楷体" panose="02010609060101010101" pitchFamily="49" charset="-122"/>
                <a:ea typeface="楷体" panose="02010609060101010101" pitchFamily="49" charset="-122"/>
              </a:rPr>
              <a:t>一站式检索</a:t>
            </a:r>
            <a:r>
              <a:rPr lang="en-US" altLang="zh-CN" dirty="0" smtClean="0">
                <a:latin typeface="楷体" panose="02010609060101010101" pitchFamily="49" charset="-122"/>
                <a:ea typeface="楷体" panose="02010609060101010101" pitchFamily="49" charset="-122"/>
              </a:rPr>
              <a:t>: </a:t>
            </a:r>
            <a:r>
              <a:rPr lang="zh-CN" altLang="en-US" dirty="0" smtClean="0">
                <a:latin typeface="楷体" panose="02010609060101010101" pitchFamily="49" charset="-122"/>
                <a:ea typeface="楷体" panose="02010609060101010101" pitchFamily="49" charset="-122"/>
              </a:rPr>
              <a:t>南开搜索、</a:t>
            </a:r>
            <a:r>
              <a:rPr lang="en-US" altLang="zh-CN" dirty="0" smtClean="0">
                <a:latin typeface="楷体" panose="02010609060101010101" pitchFamily="49" charset="-122"/>
                <a:ea typeface="楷体" panose="02010609060101010101" pitchFamily="49" charset="-122"/>
              </a:rPr>
              <a:t>e</a:t>
            </a:r>
            <a:r>
              <a:rPr lang="zh-CN" altLang="en-US" dirty="0" smtClean="0">
                <a:latin typeface="楷体" panose="02010609060101010101" pitchFamily="49" charset="-122"/>
                <a:ea typeface="楷体" panose="02010609060101010101" pitchFamily="49" charset="-122"/>
              </a:rPr>
              <a:t>读、百链、</a:t>
            </a:r>
            <a:endParaRPr lang="en-US" altLang="zh-CN" dirty="0" smtClean="0">
              <a:latin typeface="楷体" panose="02010609060101010101" pitchFamily="49" charset="-122"/>
              <a:ea typeface="楷体" panose="02010609060101010101" pitchFamily="49" charset="-122"/>
            </a:endParaRPr>
          </a:p>
          <a:p>
            <a:pPr marL="109728" indent="0">
              <a:buNone/>
            </a:pPr>
            <a:r>
              <a:rPr lang="en-US" altLang="zh-CN" dirty="0" smtClean="0">
                <a:latin typeface="楷体" panose="02010609060101010101" pitchFamily="49" charset="-122"/>
                <a:ea typeface="楷体" panose="02010609060101010101" pitchFamily="49" charset="-122"/>
              </a:rPr>
              <a:t>             </a:t>
            </a:r>
          </a:p>
          <a:p>
            <a:pPr marL="109728" indent="0">
              <a:buNone/>
            </a:pPr>
            <a:endParaRPr lang="en-US" altLang="zh-CN" dirty="0">
              <a:latin typeface="楷体" panose="02010609060101010101" pitchFamily="49" charset="-122"/>
              <a:ea typeface="楷体" panose="02010609060101010101" pitchFamily="49" charset="-122"/>
            </a:endParaRPr>
          </a:p>
          <a:p>
            <a:pPr marL="109728" indent="0">
              <a:buNone/>
            </a:pPr>
            <a:r>
              <a:rPr lang="en-US" altLang="zh-CN" dirty="0" smtClean="0">
                <a:latin typeface="楷体" panose="02010609060101010101" pitchFamily="49" charset="-122"/>
                <a:ea typeface="楷体" panose="02010609060101010101" pitchFamily="49" charset="-122"/>
              </a:rPr>
              <a:t> </a:t>
            </a:r>
            <a:r>
              <a:rPr lang="en-US" altLang="zh-CN" dirty="0" err="1" smtClean="0">
                <a:latin typeface="楷体" panose="02010609060101010101" pitchFamily="49" charset="-122"/>
                <a:ea typeface="楷体" panose="02010609060101010101" pitchFamily="49" charset="-122"/>
              </a:rPr>
              <a:t>cashl</a:t>
            </a:r>
            <a:r>
              <a:rPr lang="zh-CN" altLang="en-US" dirty="0" smtClean="0">
                <a:latin typeface="楷体" panose="02010609060101010101" pitchFamily="49" charset="-122"/>
                <a:ea typeface="楷体" panose="02010609060101010101" pitchFamily="49" charset="-122"/>
              </a:rPr>
              <a:t>（人文社科类）</a:t>
            </a:r>
            <a:endParaRPr lang="zh-CN" altLang="en-US" dirty="0">
              <a:latin typeface="楷体" panose="02010609060101010101" pitchFamily="49" charset="-122"/>
              <a:ea typeface="楷体" panose="02010609060101010101" pitchFamily="49" charset="-122"/>
            </a:endParaRPr>
          </a:p>
        </p:txBody>
      </p:sp>
      <p:sp>
        <p:nvSpPr>
          <p:cNvPr id="3" name="标题 2"/>
          <p:cNvSpPr>
            <a:spLocks noGrp="1"/>
          </p:cNvSpPr>
          <p:nvPr>
            <p:ph type="title"/>
          </p:nvPr>
        </p:nvSpPr>
        <p:spPr/>
        <p:txBody>
          <a:bodyPr>
            <a:normAutofit/>
          </a:bodyPr>
          <a:lstStyle/>
          <a:p>
            <a:r>
              <a:rPr lang="en-US" altLang="zh-CN" sz="3600" dirty="0" smtClean="0">
                <a:solidFill>
                  <a:schemeClr val="tx1"/>
                </a:solidFill>
                <a:latin typeface="楷体" panose="02010609060101010101" pitchFamily="49" charset="-122"/>
                <a:ea typeface="楷体" panose="02010609060101010101" pitchFamily="49" charset="-122"/>
              </a:rPr>
              <a:t>2.2 </a:t>
            </a:r>
            <a:r>
              <a:rPr lang="zh-CN" altLang="en-US" sz="3600" dirty="0" smtClean="0">
                <a:solidFill>
                  <a:schemeClr val="tx1"/>
                </a:solidFill>
                <a:latin typeface="楷体" panose="02010609060101010101" pitchFamily="49" charset="-122"/>
                <a:ea typeface="楷体" panose="02010609060101010101" pitchFamily="49" charset="-122"/>
              </a:rPr>
              <a:t>电子期刊检索</a:t>
            </a:r>
            <a:endParaRPr lang="zh-CN" altLang="en-US" sz="3600" dirty="0">
              <a:solidFill>
                <a:schemeClr val="tx1"/>
              </a:solidFill>
              <a:latin typeface="楷体" panose="02010609060101010101" pitchFamily="49" charset="-122"/>
              <a:ea typeface="楷体" panose="02010609060101010101" pitchFamily="49"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428596" y="157163"/>
            <a:ext cx="8501122" cy="6343671"/>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a:stretch>
            <a:fillRect/>
          </a:stretch>
        </p:blipFill>
        <p:spPr bwMode="auto">
          <a:xfrm>
            <a:off x="1142977" y="314325"/>
            <a:ext cx="7572428" cy="622935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srcRect/>
          <a:stretch>
            <a:fillRect/>
          </a:stretch>
        </p:blipFill>
        <p:spPr bwMode="auto">
          <a:xfrm>
            <a:off x="0" y="428604"/>
            <a:ext cx="9144000" cy="6000792"/>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srcRect/>
          <a:stretch>
            <a:fillRect/>
          </a:stretch>
        </p:blipFill>
        <p:spPr bwMode="auto">
          <a:xfrm>
            <a:off x="357158" y="1257300"/>
            <a:ext cx="8429684" cy="43434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srcRect/>
          <a:stretch>
            <a:fillRect/>
          </a:stretch>
        </p:blipFill>
        <p:spPr bwMode="auto">
          <a:xfrm>
            <a:off x="357158" y="981075"/>
            <a:ext cx="8501122" cy="489585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srcRect/>
          <a:stretch>
            <a:fillRect/>
          </a:stretch>
        </p:blipFill>
        <p:spPr bwMode="auto">
          <a:xfrm>
            <a:off x="285720" y="638175"/>
            <a:ext cx="8429684" cy="558165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srcRect/>
          <a:stretch>
            <a:fillRect/>
          </a:stretch>
        </p:blipFill>
        <p:spPr bwMode="auto">
          <a:xfrm>
            <a:off x="285720" y="390525"/>
            <a:ext cx="8643998" cy="607695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a:stretch>
            <a:fillRect/>
          </a:stretch>
        </p:blipFill>
        <p:spPr bwMode="auto">
          <a:xfrm>
            <a:off x="285720" y="347663"/>
            <a:ext cx="8572560" cy="6162675"/>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7" name="Rectangle 3"/>
          <p:cNvSpPr>
            <a:spLocks noGrp="1" noChangeArrowheads="1"/>
          </p:cNvSpPr>
          <p:nvPr>
            <p:ph idx="1"/>
          </p:nvPr>
        </p:nvSpPr>
        <p:spPr/>
        <p:txBody>
          <a:bodyPr>
            <a:normAutofit/>
          </a:bodyPr>
          <a:lstStyle/>
          <a:p>
            <a:r>
              <a:rPr lang="zh-CN" altLang="en-US" sz="3200" b="1" dirty="0" smtClean="0">
                <a:latin typeface="华文楷体" pitchFamily="2" charset="-122"/>
                <a:ea typeface="华文楷体" pitchFamily="2" charset="-122"/>
              </a:rPr>
              <a:t>目的：帮助读者获取本馆或（本校）没有    </a:t>
            </a:r>
            <a:endParaRPr lang="en-US" altLang="zh-CN" sz="3200" b="1" dirty="0" smtClean="0">
              <a:latin typeface="华文楷体" pitchFamily="2" charset="-122"/>
              <a:ea typeface="华文楷体" pitchFamily="2" charset="-122"/>
            </a:endParaRPr>
          </a:p>
          <a:p>
            <a:pPr>
              <a:buNone/>
            </a:pPr>
            <a:r>
              <a:rPr lang="en-US" altLang="zh-CN" sz="3200" b="1" dirty="0" smtClean="0">
                <a:latin typeface="华文楷体" pitchFamily="2" charset="-122"/>
                <a:ea typeface="华文楷体" pitchFamily="2" charset="-122"/>
              </a:rPr>
              <a:t>               </a:t>
            </a:r>
            <a:r>
              <a:rPr lang="zh-CN" altLang="en-US" sz="3200" b="1" dirty="0" smtClean="0">
                <a:latin typeface="华文楷体" pitchFamily="2" charset="-122"/>
                <a:ea typeface="华文楷体" pitchFamily="2" charset="-122"/>
              </a:rPr>
              <a:t>的文献。</a:t>
            </a:r>
            <a:endParaRPr lang="en-US" altLang="zh-CN" sz="3200" b="1" dirty="0" smtClean="0">
              <a:latin typeface="华文楷体" pitchFamily="2" charset="-122"/>
              <a:ea typeface="华文楷体" pitchFamily="2" charset="-122"/>
            </a:endParaRPr>
          </a:p>
          <a:p>
            <a:endParaRPr lang="en-US" altLang="zh-CN" b="1" dirty="0" smtClean="0">
              <a:latin typeface="华文楷体" pitchFamily="2" charset="-122"/>
              <a:ea typeface="华文楷体" pitchFamily="2" charset="-122"/>
            </a:endParaRPr>
          </a:p>
          <a:p>
            <a:r>
              <a:rPr lang="zh-CN" altLang="en-US" sz="3200" b="1" dirty="0" smtClean="0">
                <a:latin typeface="华文楷体" pitchFamily="2" charset="-122"/>
                <a:ea typeface="华文楷体" pitchFamily="2" charset="-122"/>
              </a:rPr>
              <a:t>要求：</a:t>
            </a:r>
            <a:r>
              <a:rPr lang="en-US" altLang="zh-CN" sz="3200" b="1" dirty="0" smtClean="0">
                <a:latin typeface="华文楷体" pitchFamily="2" charset="-122"/>
                <a:ea typeface="华文楷体" pitchFamily="2" charset="-122"/>
              </a:rPr>
              <a:t>1. </a:t>
            </a:r>
            <a:r>
              <a:rPr lang="zh-CN" altLang="en-US" sz="3200" b="1" dirty="0" smtClean="0">
                <a:latin typeface="华文楷体" pitchFamily="2" charset="-122"/>
                <a:ea typeface="华文楷体" pitchFamily="2" charset="-122"/>
              </a:rPr>
              <a:t>读者需要首先</a:t>
            </a:r>
            <a:r>
              <a:rPr lang="zh-CN" altLang="en-US" sz="3200" b="1" dirty="0">
                <a:latin typeface="华文楷体" pitchFamily="2" charset="-122"/>
                <a:ea typeface="华文楷体" pitchFamily="2" charset="-122"/>
              </a:rPr>
              <a:t>了解、</a:t>
            </a:r>
            <a:r>
              <a:rPr lang="zh-CN" altLang="en-US" sz="3200" b="1" dirty="0" smtClean="0">
                <a:latin typeface="华文楷体" pitchFamily="2" charset="-122"/>
                <a:ea typeface="华文楷体" pitchFamily="2" charset="-122"/>
              </a:rPr>
              <a:t>熟悉本</a:t>
            </a:r>
            <a:r>
              <a:rPr lang="zh-CN" altLang="en-US" sz="3200" b="1" dirty="0">
                <a:latin typeface="华文楷体" pitchFamily="2" charset="-122"/>
                <a:ea typeface="华文楷体" pitchFamily="2" charset="-122"/>
              </a:rPr>
              <a:t>馆</a:t>
            </a:r>
            <a:r>
              <a:rPr lang="zh-CN" altLang="en-US" sz="3200" b="1" dirty="0" smtClean="0">
                <a:latin typeface="华文楷体" pitchFamily="2" charset="-122"/>
                <a:ea typeface="华文楷体" pitchFamily="2" charset="-122"/>
              </a:rPr>
              <a:t>已       </a:t>
            </a:r>
            <a:endParaRPr lang="zh-CN" altLang="en-US" sz="3200" b="1" dirty="0">
              <a:latin typeface="华文楷体" pitchFamily="2" charset="-122"/>
              <a:ea typeface="华文楷体" pitchFamily="2" charset="-122"/>
            </a:endParaRPr>
          </a:p>
          <a:p>
            <a:pPr>
              <a:buFont typeface="Wingdings" pitchFamily="2" charset="2"/>
              <a:buNone/>
            </a:pPr>
            <a:r>
              <a:rPr lang="en-US" altLang="zh-CN" sz="3200" b="1" dirty="0" smtClean="0">
                <a:latin typeface="华文楷体" pitchFamily="2" charset="-122"/>
                <a:ea typeface="华文楷体" pitchFamily="2" charset="-122"/>
              </a:rPr>
              <a:t>                  </a:t>
            </a:r>
            <a:r>
              <a:rPr lang="zh-CN" altLang="en-US" sz="3200" b="1" dirty="0" smtClean="0">
                <a:latin typeface="华文楷体" pitchFamily="2" charset="-122"/>
                <a:ea typeface="华文楷体" pitchFamily="2" charset="-122"/>
              </a:rPr>
              <a:t>有的资源。</a:t>
            </a:r>
            <a:endParaRPr lang="zh-CN" altLang="en-US" sz="3200" b="1" dirty="0">
              <a:latin typeface="华文楷体" pitchFamily="2" charset="-122"/>
              <a:ea typeface="华文楷体" pitchFamily="2" charset="-122"/>
            </a:endParaRPr>
          </a:p>
          <a:p>
            <a:pPr>
              <a:buNone/>
            </a:pPr>
            <a:r>
              <a:rPr lang="zh-CN" altLang="en-US" sz="3200" b="1" dirty="0" smtClean="0">
                <a:latin typeface="华文楷体" pitchFamily="2" charset="-122"/>
                <a:ea typeface="华文楷体" pitchFamily="2" charset="-122"/>
              </a:rPr>
              <a:t>               </a:t>
            </a:r>
            <a:r>
              <a:rPr lang="en-US" altLang="zh-CN" sz="3200" b="1" dirty="0" smtClean="0">
                <a:latin typeface="华文楷体" pitchFamily="2" charset="-122"/>
                <a:ea typeface="华文楷体" pitchFamily="2" charset="-122"/>
              </a:rPr>
              <a:t>2. </a:t>
            </a:r>
            <a:r>
              <a:rPr lang="zh-CN" altLang="en-US" sz="3200" b="1" dirty="0" smtClean="0">
                <a:latin typeface="华文楷体" pitchFamily="2" charset="-122"/>
                <a:ea typeface="华文楷体" pitchFamily="2" charset="-122"/>
              </a:rPr>
              <a:t>遵守</a:t>
            </a:r>
            <a:r>
              <a:rPr lang="zh-CN" altLang="en-US" sz="3200" b="1" dirty="0">
                <a:latin typeface="华文楷体" pitchFamily="2" charset="-122"/>
                <a:ea typeface="华文楷体" pitchFamily="2" charset="-122"/>
              </a:rPr>
              <a:t>相关的法规、制度、</a:t>
            </a:r>
            <a:r>
              <a:rPr lang="zh-CN" altLang="en-US" sz="3200" b="1" dirty="0" smtClean="0">
                <a:latin typeface="华文楷体" pitchFamily="2" charset="-122"/>
                <a:ea typeface="华文楷体" pitchFamily="2" charset="-122"/>
              </a:rPr>
              <a:t>协 议，          </a:t>
            </a:r>
            <a:endParaRPr lang="zh-CN" altLang="en-US" sz="3200" b="1" dirty="0">
              <a:latin typeface="华文楷体" pitchFamily="2" charset="-122"/>
              <a:ea typeface="华文楷体" pitchFamily="2" charset="-122"/>
            </a:endParaRPr>
          </a:p>
          <a:p>
            <a:pPr>
              <a:buFont typeface="Wingdings" pitchFamily="2" charset="2"/>
              <a:buNone/>
            </a:pPr>
            <a:r>
              <a:rPr lang="zh-CN" altLang="en-US" sz="3200" b="1" dirty="0">
                <a:latin typeface="华文楷体" pitchFamily="2" charset="-122"/>
                <a:ea typeface="华文楷体" pitchFamily="2" charset="-122"/>
              </a:rPr>
              <a:t>  </a:t>
            </a:r>
            <a:r>
              <a:rPr lang="zh-CN" altLang="en-US" sz="3200" b="1" dirty="0" smtClean="0">
                <a:latin typeface="华文楷体" pitchFamily="2" charset="-122"/>
                <a:ea typeface="华文楷体" pitchFamily="2" charset="-122"/>
              </a:rPr>
              <a:t>                各图书馆的规章制度。</a:t>
            </a:r>
            <a:endParaRPr lang="zh-CN" altLang="en-US" sz="3200" b="1" dirty="0">
              <a:latin typeface="华文楷体" pitchFamily="2" charset="-122"/>
              <a:ea typeface="华文楷体" pitchFamily="2" charset="-122"/>
            </a:endParaRPr>
          </a:p>
        </p:txBody>
      </p:sp>
      <p:sp>
        <p:nvSpPr>
          <p:cNvPr id="825346" name="Rectangle 2"/>
          <p:cNvSpPr>
            <a:spLocks noGrp="1" noChangeArrowheads="1"/>
          </p:cNvSpPr>
          <p:nvPr>
            <p:ph type="title"/>
          </p:nvPr>
        </p:nvSpPr>
        <p:spPr/>
        <p:txBody>
          <a:bodyPr>
            <a:normAutofit fontScale="90000"/>
          </a:bodyPr>
          <a:lstStyle/>
          <a:p>
            <a:r>
              <a:rPr lang="en-US" altLang="zh-CN" dirty="0" smtClean="0"/>
              <a:t/>
            </a:r>
            <a:br>
              <a:rPr lang="en-US" altLang="zh-CN" dirty="0" smtClean="0"/>
            </a:br>
            <a:r>
              <a:rPr lang="zh-CN" altLang="en-US" dirty="0" smtClean="0">
                <a:solidFill>
                  <a:schemeClr val="tx1"/>
                </a:solidFill>
                <a:latin typeface="楷体" pitchFamily="49" charset="-122"/>
                <a:ea typeface="楷体" pitchFamily="49" charset="-122"/>
              </a:rPr>
              <a:t>服务目的与要求</a:t>
            </a:r>
            <a:r>
              <a:rPr lang="zh-CN" altLang="en-US" dirty="0" smtClean="0">
                <a:latin typeface="仿宋" pitchFamily="49" charset="-122"/>
                <a:ea typeface="仿宋" pitchFamily="49" charset="-122"/>
              </a:rPr>
              <a:t/>
            </a:r>
            <a:br>
              <a:rPr lang="zh-CN" altLang="en-US" dirty="0" smtClean="0">
                <a:latin typeface="仿宋" pitchFamily="49" charset="-122"/>
                <a:ea typeface="仿宋" pitchFamily="49" charset="-122"/>
              </a:rPr>
            </a:br>
            <a:endParaRPr lang="zh-CN" altLang="zh-CN" dirty="0">
              <a:latin typeface="仿宋" pitchFamily="49" charset="-122"/>
              <a:ea typeface="仿宋"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5347">
                                            <p:txEl>
                                              <p:pRg st="0" end="0"/>
                                            </p:txEl>
                                          </p:spTgt>
                                        </p:tgtEl>
                                        <p:attrNameLst>
                                          <p:attrName>style.visibility</p:attrName>
                                        </p:attrNameLst>
                                      </p:cBhvr>
                                      <p:to>
                                        <p:strVal val="visible"/>
                                      </p:to>
                                    </p:set>
                                    <p:anim calcmode="lin" valueType="num">
                                      <p:cBhvr additive="base">
                                        <p:cTn id="7" dur="500" fill="hold"/>
                                        <p:tgtEl>
                                          <p:spTgt spid="825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5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25347">
                                            <p:txEl>
                                              <p:pRg st="1" end="1"/>
                                            </p:txEl>
                                          </p:spTgt>
                                        </p:tgtEl>
                                        <p:attrNameLst>
                                          <p:attrName>style.visibility</p:attrName>
                                        </p:attrNameLst>
                                      </p:cBhvr>
                                      <p:to>
                                        <p:strVal val="visible"/>
                                      </p:to>
                                    </p:set>
                                    <p:anim calcmode="lin" valueType="num">
                                      <p:cBhvr additive="base">
                                        <p:cTn id="13" dur="500" fill="hold"/>
                                        <p:tgtEl>
                                          <p:spTgt spid="825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25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25347">
                                            <p:txEl>
                                              <p:pRg st="3" end="3"/>
                                            </p:txEl>
                                          </p:spTgt>
                                        </p:tgtEl>
                                        <p:attrNameLst>
                                          <p:attrName>style.visibility</p:attrName>
                                        </p:attrNameLst>
                                      </p:cBhvr>
                                      <p:to>
                                        <p:strVal val="visible"/>
                                      </p:to>
                                    </p:set>
                                    <p:anim calcmode="lin" valueType="num">
                                      <p:cBhvr additive="base">
                                        <p:cTn id="19" dur="500" fill="hold"/>
                                        <p:tgtEl>
                                          <p:spTgt spid="8253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5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25347">
                                            <p:txEl>
                                              <p:pRg st="4" end="4"/>
                                            </p:txEl>
                                          </p:spTgt>
                                        </p:tgtEl>
                                        <p:attrNameLst>
                                          <p:attrName>style.visibility</p:attrName>
                                        </p:attrNameLst>
                                      </p:cBhvr>
                                      <p:to>
                                        <p:strVal val="visible"/>
                                      </p:to>
                                    </p:set>
                                    <p:anim calcmode="lin" valueType="num">
                                      <p:cBhvr additive="base">
                                        <p:cTn id="25" dur="500" fill="hold"/>
                                        <p:tgtEl>
                                          <p:spTgt spid="82534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53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25347">
                                            <p:txEl>
                                              <p:pRg st="6" end="6"/>
                                            </p:txEl>
                                          </p:spTgt>
                                        </p:tgtEl>
                                        <p:attrNameLst>
                                          <p:attrName>style.visibility</p:attrName>
                                        </p:attrNameLst>
                                      </p:cBhvr>
                                      <p:to>
                                        <p:strVal val="visible"/>
                                      </p:to>
                                    </p:set>
                                    <p:anim calcmode="lin" valueType="num">
                                      <p:cBhvr additive="base">
                                        <p:cTn id="31" dur="500" fill="hold"/>
                                        <p:tgtEl>
                                          <p:spTgt spid="8253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53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428597" y="385763"/>
            <a:ext cx="8286808" cy="6086475"/>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a:stretch>
            <a:fillRect/>
          </a:stretch>
        </p:blipFill>
        <p:spPr bwMode="auto">
          <a:xfrm>
            <a:off x="428597" y="0"/>
            <a:ext cx="8215370" cy="7437438"/>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3528" y="980728"/>
            <a:ext cx="8712968" cy="5209524"/>
          </a:xfrm>
          <a:prstGeom prst="rect">
            <a:avLst/>
          </a:prstGeom>
        </p:spPr>
      </p:pic>
    </p:spTree>
    <p:extLst>
      <p:ext uri="{BB962C8B-B14F-4D97-AF65-F5344CB8AC3E}">
        <p14:creationId xmlns:p14="http://schemas.microsoft.com/office/powerpoint/2010/main" xmlns="" val="484589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55576" y="620688"/>
            <a:ext cx="7920880" cy="5924968"/>
          </a:xfrm>
          <a:prstGeom prst="rect">
            <a:avLst/>
          </a:prstGeom>
        </p:spPr>
      </p:pic>
    </p:spTree>
    <p:extLst>
      <p:ext uri="{BB962C8B-B14F-4D97-AF65-F5344CB8AC3E}">
        <p14:creationId xmlns:p14="http://schemas.microsoft.com/office/powerpoint/2010/main" xmlns="" val="639655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1" name="Rectangle 3"/>
          <p:cNvSpPr>
            <a:spLocks noGrp="1" noChangeArrowheads="1"/>
          </p:cNvSpPr>
          <p:nvPr>
            <p:ph idx="1"/>
          </p:nvPr>
        </p:nvSpPr>
        <p:spPr/>
        <p:txBody>
          <a:bodyPr/>
          <a:lstStyle/>
          <a:p>
            <a:r>
              <a:rPr lang="zh-CN" altLang="en-US" dirty="0"/>
              <a:t>外文期刊导航和馆藏书目检索均不能识别期刊的缩写名称，只能检索</a:t>
            </a:r>
            <a:r>
              <a:rPr lang="zh-CN" altLang="en-US" dirty="0" smtClean="0"/>
              <a:t>完整的</a:t>
            </a:r>
            <a:r>
              <a:rPr lang="zh-CN" altLang="en-US" dirty="0"/>
              <a:t>期刊名。</a:t>
            </a:r>
          </a:p>
          <a:p>
            <a:r>
              <a:rPr lang="zh-CN" altLang="en-US" dirty="0"/>
              <a:t>查找期刊全称途径：</a:t>
            </a:r>
            <a:r>
              <a:rPr lang="en-US" altLang="zh-CN" dirty="0"/>
              <a:t>SCI</a:t>
            </a:r>
            <a:r>
              <a:rPr lang="zh-CN" altLang="en-US" dirty="0"/>
              <a:t>数据库、</a:t>
            </a:r>
            <a:r>
              <a:rPr lang="en-US" altLang="zh-CN" dirty="0" err="1" smtClean="0"/>
              <a:t>Pubmed</a:t>
            </a:r>
            <a:r>
              <a:rPr lang="zh-CN" altLang="en-US" dirty="0" smtClean="0"/>
              <a:t>等</a:t>
            </a:r>
            <a:endParaRPr lang="en-US" altLang="zh-CN" dirty="0"/>
          </a:p>
        </p:txBody>
      </p:sp>
      <p:sp>
        <p:nvSpPr>
          <p:cNvPr id="529410" name="Rectangle 2"/>
          <p:cNvSpPr>
            <a:spLocks noGrp="1" noChangeArrowheads="1"/>
          </p:cNvSpPr>
          <p:nvPr>
            <p:ph type="title"/>
          </p:nvPr>
        </p:nvSpPr>
        <p:spPr/>
        <p:txBody>
          <a:bodyPr/>
          <a:lstStyle/>
          <a:p>
            <a:r>
              <a:rPr lang="zh-CN" altLang="en-US"/>
              <a:t>刊名缩写的还原</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1" name="Rectangle 3"/>
          <p:cNvSpPr>
            <a:spLocks noGrp="1" noChangeArrowheads="1"/>
          </p:cNvSpPr>
          <p:nvPr>
            <p:ph idx="1"/>
          </p:nvPr>
        </p:nvSpPr>
        <p:spPr/>
        <p:txBody>
          <a:bodyPr/>
          <a:lstStyle/>
          <a:p>
            <a:endParaRPr lang="zh-CN" altLang="zh-CN"/>
          </a:p>
        </p:txBody>
      </p:sp>
      <p:sp>
        <p:nvSpPr>
          <p:cNvPr id="862210" name="Rectangle 2"/>
          <p:cNvSpPr>
            <a:spLocks noGrp="1" noChangeArrowheads="1"/>
          </p:cNvSpPr>
          <p:nvPr>
            <p:ph type="title"/>
          </p:nvPr>
        </p:nvSpPr>
        <p:spPr/>
        <p:txBody>
          <a:bodyPr/>
          <a:lstStyle/>
          <a:p>
            <a:endParaRPr lang="zh-CN" altLang="zh-CN"/>
          </a:p>
        </p:txBody>
      </p:sp>
      <p:pic>
        <p:nvPicPr>
          <p:cNvPr id="862212" name="Picture 4"/>
          <p:cNvPicPr>
            <a:picLocks noChangeAspect="1" noChangeArrowheads="1"/>
          </p:cNvPicPr>
          <p:nvPr/>
        </p:nvPicPr>
        <p:blipFill>
          <a:blip r:embed="rId2"/>
          <a:srcRect/>
          <a:stretch>
            <a:fillRect/>
          </a:stretch>
        </p:blipFill>
        <p:spPr bwMode="auto">
          <a:xfrm>
            <a:off x="-119063" y="147638"/>
            <a:ext cx="9382126" cy="6562725"/>
          </a:xfrm>
          <a:prstGeom prst="rect">
            <a:avLst/>
          </a:prstGeom>
          <a:noFill/>
          <a:ln w="9525" algn="ctr">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5" name="Rectangle 3"/>
          <p:cNvSpPr>
            <a:spLocks noGrp="1" noChangeArrowheads="1"/>
          </p:cNvSpPr>
          <p:nvPr>
            <p:ph idx="1"/>
          </p:nvPr>
        </p:nvSpPr>
        <p:spPr/>
        <p:txBody>
          <a:bodyPr/>
          <a:lstStyle/>
          <a:p>
            <a:endParaRPr lang="zh-CN" altLang="zh-CN"/>
          </a:p>
        </p:txBody>
      </p:sp>
      <p:sp>
        <p:nvSpPr>
          <p:cNvPr id="863234" name="Rectangle 2"/>
          <p:cNvSpPr>
            <a:spLocks noGrp="1" noChangeArrowheads="1"/>
          </p:cNvSpPr>
          <p:nvPr>
            <p:ph type="title"/>
          </p:nvPr>
        </p:nvSpPr>
        <p:spPr/>
        <p:txBody>
          <a:bodyPr/>
          <a:lstStyle/>
          <a:p>
            <a:endParaRPr lang="zh-CN" altLang="zh-CN"/>
          </a:p>
        </p:txBody>
      </p:sp>
      <p:pic>
        <p:nvPicPr>
          <p:cNvPr id="863237" name="Picture 5"/>
          <p:cNvPicPr>
            <a:picLocks noChangeAspect="1" noChangeArrowheads="1"/>
          </p:cNvPicPr>
          <p:nvPr/>
        </p:nvPicPr>
        <p:blipFill>
          <a:blip r:embed="rId2"/>
          <a:srcRect/>
          <a:stretch>
            <a:fillRect/>
          </a:stretch>
        </p:blipFill>
        <p:spPr bwMode="auto">
          <a:xfrm>
            <a:off x="0" y="0"/>
            <a:ext cx="9144000" cy="6858000"/>
          </a:xfrm>
          <a:prstGeom prst="rect">
            <a:avLst/>
          </a:prstGeom>
          <a:noFill/>
          <a:ln w="9525" algn="ctr">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300" name="Picture 4"/>
          <p:cNvPicPr>
            <a:picLocks noChangeAspect="1" noChangeArrowheads="1"/>
          </p:cNvPicPr>
          <p:nvPr/>
        </p:nvPicPr>
        <p:blipFill>
          <a:blip r:embed="rId2"/>
          <a:srcRect/>
          <a:stretch>
            <a:fillRect/>
          </a:stretch>
        </p:blipFill>
        <p:spPr bwMode="auto">
          <a:xfrm>
            <a:off x="-2286000" y="-857250"/>
            <a:ext cx="13716000" cy="8572500"/>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95300"/>
                                        </p:tgtEl>
                                        <p:attrNameLst>
                                          <p:attrName>style.visibility</p:attrName>
                                        </p:attrNameLst>
                                      </p:cBhvr>
                                      <p:to>
                                        <p:strVal val="visible"/>
                                      </p:to>
                                    </p:set>
                                    <p:animEffect transition="in" filter="blinds(horizontal)">
                                      <p:cBhvr>
                                        <p:cTn id="7" dur="500"/>
                                        <p:tgtEl>
                                          <p:spTgt spid="69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a:stretch>
            <a:fillRect/>
          </a:stretch>
        </p:blipFill>
        <p:spPr bwMode="auto">
          <a:xfrm>
            <a:off x="285720" y="352425"/>
            <a:ext cx="8429684" cy="615315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a:stretch>
            <a:fillRect/>
          </a:stretch>
        </p:blipFill>
        <p:spPr bwMode="auto">
          <a:xfrm>
            <a:off x="285720" y="-1217613"/>
            <a:ext cx="9429816" cy="807561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2"/>
          <p:cNvSpPr>
            <a:spLocks noGrp="1"/>
          </p:cNvSpPr>
          <p:nvPr>
            <p:ph type="title"/>
          </p:nvPr>
        </p:nvSpPr>
        <p:spPr/>
        <p:txBody>
          <a:bodyPr/>
          <a:lstStyle/>
          <a:p>
            <a:endParaRPr lang="zh-CN" alt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9" name="Rectangle 3"/>
          <p:cNvSpPr>
            <a:spLocks noGrp="1" noChangeArrowheads="1"/>
          </p:cNvSpPr>
          <p:nvPr>
            <p:ph idx="1"/>
          </p:nvPr>
        </p:nvSpPr>
        <p:spPr/>
        <p:txBody>
          <a:bodyPr/>
          <a:lstStyle/>
          <a:p>
            <a:endParaRPr lang="zh-CN" altLang="zh-CN"/>
          </a:p>
        </p:txBody>
      </p:sp>
      <p:sp>
        <p:nvSpPr>
          <p:cNvPr id="864258" name="Rectangle 2"/>
          <p:cNvSpPr>
            <a:spLocks noGrp="1" noChangeArrowheads="1"/>
          </p:cNvSpPr>
          <p:nvPr>
            <p:ph type="title"/>
          </p:nvPr>
        </p:nvSpPr>
        <p:spPr/>
        <p:txBody>
          <a:bodyPr/>
          <a:lstStyle/>
          <a:p>
            <a:endParaRPr lang="zh-CN" altLang="zh-CN"/>
          </a:p>
        </p:txBody>
      </p:sp>
      <p:pic>
        <p:nvPicPr>
          <p:cNvPr id="864261" name="Picture 5"/>
          <p:cNvPicPr>
            <a:picLocks noChangeAspect="1" noChangeArrowheads="1"/>
          </p:cNvPicPr>
          <p:nvPr/>
        </p:nvPicPr>
        <p:blipFill>
          <a:blip r:embed="rId2"/>
          <a:srcRect/>
          <a:stretch>
            <a:fillRect/>
          </a:stretch>
        </p:blipFill>
        <p:spPr bwMode="auto">
          <a:xfrm>
            <a:off x="0" y="0"/>
            <a:ext cx="9267825" cy="6669088"/>
          </a:xfrm>
          <a:prstGeom prst="rect">
            <a:avLst/>
          </a:prstGeom>
          <a:noFill/>
          <a:ln w="9525" algn="ctr">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32" name="Picture 4"/>
          <p:cNvPicPr>
            <a:picLocks noChangeAspect="1" noChangeArrowheads="1"/>
          </p:cNvPicPr>
          <p:nvPr/>
        </p:nvPicPr>
        <p:blipFill>
          <a:blip r:embed="rId2"/>
          <a:srcRect/>
          <a:stretch>
            <a:fillRect/>
          </a:stretch>
        </p:blipFill>
        <p:spPr bwMode="auto">
          <a:xfrm>
            <a:off x="-285784" y="-857250"/>
            <a:ext cx="9929882" cy="8572500"/>
          </a:xfrm>
          <a:prstGeom prst="rect">
            <a:avLst/>
          </a:prstGeom>
          <a:noFill/>
          <a:ln w="9525" algn="ctr">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6" name="Picture 4"/>
          <p:cNvPicPr>
            <a:picLocks noChangeAspect="1" noChangeArrowheads="1"/>
          </p:cNvPicPr>
          <p:nvPr/>
        </p:nvPicPr>
        <p:blipFill>
          <a:blip r:embed="rId2"/>
          <a:srcRect/>
          <a:stretch>
            <a:fillRect/>
          </a:stretch>
        </p:blipFill>
        <p:spPr bwMode="auto">
          <a:xfrm>
            <a:off x="-642974" y="-857250"/>
            <a:ext cx="10787138" cy="8572500"/>
          </a:xfrm>
          <a:prstGeom prst="rect">
            <a:avLst/>
          </a:prstGeom>
          <a:noFill/>
          <a:ln w="9525" algn="ctr">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80" name="Picture 4"/>
          <p:cNvPicPr>
            <a:picLocks noChangeAspect="1" noChangeArrowheads="1"/>
          </p:cNvPicPr>
          <p:nvPr/>
        </p:nvPicPr>
        <p:blipFill>
          <a:blip r:embed="rId2"/>
          <a:srcRect/>
          <a:stretch>
            <a:fillRect/>
          </a:stretch>
        </p:blipFill>
        <p:spPr bwMode="auto">
          <a:xfrm>
            <a:off x="-142908" y="-1323975"/>
            <a:ext cx="10572824" cy="8572500"/>
          </a:xfrm>
          <a:prstGeom prst="rect">
            <a:avLst/>
          </a:prstGeom>
          <a:noFill/>
          <a:ln w="9525" algn="ctr">
            <a:solidFill>
              <a:srgbClr val="FF0000"/>
            </a:solidFill>
            <a:miter lim="800000"/>
            <a:headEnd/>
            <a:tailEnd/>
          </a:ln>
          <a:effectLst/>
        </p:spPr>
      </p:pic>
      <p:sp>
        <p:nvSpPr>
          <p:cNvPr id="715781" name="Line 5"/>
          <p:cNvSpPr>
            <a:spLocks noChangeShapeType="1"/>
          </p:cNvSpPr>
          <p:nvPr/>
        </p:nvSpPr>
        <p:spPr bwMode="auto">
          <a:xfrm flipH="1" flipV="1">
            <a:off x="2786050" y="2643182"/>
            <a:ext cx="215900" cy="431800"/>
          </a:xfrm>
          <a:prstGeom prst="line">
            <a:avLst/>
          </a:prstGeom>
          <a:noFill/>
          <a:ln w="9525">
            <a:solidFill>
              <a:srgbClr val="0000FF"/>
            </a:solidFill>
            <a:round/>
            <a:headEnd/>
            <a:tailEnd type="triangle" w="med" len="med"/>
          </a:ln>
          <a:effectLst/>
        </p:spPr>
        <p:txBody>
          <a:bodyPr/>
          <a:lstStyle/>
          <a:p>
            <a:endParaRPr lang="zh-CN"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3527" y="404664"/>
            <a:ext cx="8496945" cy="6120680"/>
          </a:xfrm>
          <a:prstGeom prst="rect">
            <a:avLst/>
          </a:prstGeom>
        </p:spPr>
      </p:pic>
    </p:spTree>
    <p:extLst>
      <p:ext uri="{BB962C8B-B14F-4D97-AF65-F5344CB8AC3E}">
        <p14:creationId xmlns:p14="http://schemas.microsoft.com/office/powerpoint/2010/main" xmlns="" val="3561714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4" name="Rectangle 6"/>
          <p:cNvSpPr>
            <a:spLocks noGrp="1" noChangeArrowheads="1"/>
          </p:cNvSpPr>
          <p:nvPr>
            <p:ph idx="1"/>
          </p:nvPr>
        </p:nvSpPr>
        <p:spPr/>
        <p:txBody>
          <a:bodyPr/>
          <a:lstStyle/>
          <a:p>
            <a:pPr>
              <a:buNone/>
            </a:pPr>
            <a:r>
              <a:rPr lang="zh-CN" altLang="en-US" dirty="0"/>
              <a:t>中国学位</a:t>
            </a:r>
            <a:r>
              <a:rPr lang="zh-CN" altLang="en-US" dirty="0" smtClean="0"/>
              <a:t>论文：万方、</a:t>
            </a:r>
            <a:r>
              <a:rPr lang="en-US" altLang="zh-CN" dirty="0" smtClean="0"/>
              <a:t>CNKI</a:t>
            </a:r>
            <a:r>
              <a:rPr lang="zh-CN" altLang="en-US" dirty="0" smtClean="0"/>
              <a:t>、</a:t>
            </a:r>
            <a:r>
              <a:rPr lang="en-US" altLang="zh-CN" dirty="0" smtClean="0"/>
              <a:t>NSTL</a:t>
            </a:r>
          </a:p>
          <a:p>
            <a:pPr>
              <a:buFont typeface="Wingdings" pitchFamily="2" charset="2"/>
              <a:buNone/>
            </a:pPr>
            <a:endParaRPr lang="zh-CN" altLang="en-US" dirty="0" smtClean="0"/>
          </a:p>
          <a:p>
            <a:endParaRPr lang="zh-CN" altLang="en-US" dirty="0" smtClean="0"/>
          </a:p>
          <a:p>
            <a:pPr>
              <a:buFont typeface="Wingdings" pitchFamily="2" charset="2"/>
              <a:buNone/>
            </a:pPr>
            <a:r>
              <a:rPr lang="zh-CN" altLang="en-US" dirty="0" smtClean="0"/>
              <a:t>                              </a:t>
            </a:r>
            <a:r>
              <a:rPr lang="en-US" altLang="zh-CN" dirty="0" smtClean="0">
                <a:effectLst/>
              </a:rPr>
              <a:t>PQDT </a:t>
            </a:r>
            <a:r>
              <a:rPr lang="en-US" altLang="zh-CN" dirty="0">
                <a:effectLst/>
              </a:rPr>
              <a:t>(</a:t>
            </a:r>
            <a:r>
              <a:rPr lang="en-US" altLang="zh-CN" dirty="0" err="1" smtClean="0">
                <a:effectLst/>
              </a:rPr>
              <a:t>Fulltext</a:t>
            </a:r>
            <a:r>
              <a:rPr lang="en-US" altLang="zh-CN" dirty="0" smtClean="0">
                <a:effectLst/>
              </a:rPr>
              <a:t>)</a:t>
            </a:r>
          </a:p>
          <a:p>
            <a:pPr>
              <a:buFont typeface="Wingdings" pitchFamily="2" charset="2"/>
              <a:buNone/>
            </a:pPr>
            <a:r>
              <a:rPr lang="zh-CN" altLang="en-US" dirty="0" smtClean="0"/>
              <a:t>国外学位论文</a:t>
            </a:r>
          </a:p>
          <a:p>
            <a:pPr>
              <a:buFont typeface="Wingdings" pitchFamily="2" charset="2"/>
              <a:buNone/>
            </a:pPr>
            <a:r>
              <a:rPr lang="zh-CN" altLang="en-US" dirty="0" smtClean="0"/>
              <a:t>           </a:t>
            </a:r>
            <a:endParaRPr lang="zh-CN" altLang="en-US" dirty="0"/>
          </a:p>
          <a:p>
            <a:pPr>
              <a:buFont typeface="Wingdings" pitchFamily="2" charset="2"/>
              <a:buNone/>
            </a:pPr>
            <a:r>
              <a:rPr lang="zh-CN" altLang="en-US" dirty="0"/>
              <a:t>                        </a:t>
            </a:r>
            <a:r>
              <a:rPr lang="zh-CN" altLang="en-US" dirty="0" smtClean="0"/>
              <a:t>      </a:t>
            </a:r>
            <a:r>
              <a:rPr lang="en-US" altLang="zh-CN" dirty="0" smtClean="0">
                <a:effectLst/>
              </a:rPr>
              <a:t>PQDT </a:t>
            </a:r>
            <a:r>
              <a:rPr lang="en-US" altLang="zh-CN" dirty="0">
                <a:effectLst/>
              </a:rPr>
              <a:t>(Abstract</a:t>
            </a:r>
            <a:r>
              <a:rPr lang="en-US" altLang="zh-CN" dirty="0" smtClean="0">
                <a:effectLst/>
              </a:rPr>
              <a:t>)</a:t>
            </a:r>
            <a:endParaRPr lang="en-US" altLang="zh-CN" dirty="0"/>
          </a:p>
        </p:txBody>
      </p:sp>
      <p:sp>
        <p:nvSpPr>
          <p:cNvPr id="734212" name="Rectangle 4"/>
          <p:cNvSpPr>
            <a:spLocks noGrp="1" noChangeArrowheads="1"/>
          </p:cNvSpPr>
          <p:nvPr>
            <p:ph type="title"/>
          </p:nvPr>
        </p:nvSpPr>
        <p:spPr/>
        <p:txBody>
          <a:bodyPr/>
          <a:lstStyle/>
          <a:p>
            <a:r>
              <a:rPr lang="en-US" altLang="zh-CN" dirty="0" smtClean="0"/>
              <a:t>2.3 </a:t>
            </a:r>
            <a:r>
              <a:rPr lang="zh-CN" altLang="en-US" dirty="0" smtClean="0"/>
              <a:t>学位</a:t>
            </a:r>
            <a:r>
              <a:rPr lang="zh-CN" altLang="en-US" dirty="0"/>
              <a:t>论文</a:t>
            </a:r>
            <a:r>
              <a:rPr lang="zh-CN" altLang="en-US" dirty="0" smtClean="0"/>
              <a:t>数据库</a:t>
            </a:r>
            <a:endParaRPr lang="zh-CN" altLang="en-US" dirty="0"/>
          </a:p>
        </p:txBody>
      </p:sp>
      <p:sp>
        <p:nvSpPr>
          <p:cNvPr id="734215" name="AutoShape 7"/>
          <p:cNvSpPr>
            <a:spLocks/>
          </p:cNvSpPr>
          <p:nvPr/>
        </p:nvSpPr>
        <p:spPr bwMode="auto">
          <a:xfrm>
            <a:off x="3059832" y="2852936"/>
            <a:ext cx="73025" cy="2089150"/>
          </a:xfrm>
          <a:prstGeom prst="leftBrace">
            <a:avLst>
              <a:gd name="adj1" fmla="val 238406"/>
              <a:gd name="adj2" fmla="val 50000"/>
            </a:avLst>
          </a:prstGeom>
          <a:noFill/>
          <a:ln w="9525">
            <a:solidFill>
              <a:schemeClr val="tx1"/>
            </a:solidFill>
            <a:round/>
            <a:headEnd/>
            <a:tailEnd/>
          </a:ln>
          <a:effectLst/>
        </p:spPr>
        <p:txBody>
          <a:bodyPr wrap="none" anchor="ctr"/>
          <a:lstStyle/>
          <a:p>
            <a:endParaRPr lang="zh-CN"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3" name="Rectangle 3"/>
          <p:cNvSpPr>
            <a:spLocks noGrp="1" noChangeArrowheads="1"/>
          </p:cNvSpPr>
          <p:nvPr>
            <p:ph idx="1"/>
          </p:nvPr>
        </p:nvSpPr>
        <p:spPr/>
        <p:txBody>
          <a:bodyPr/>
          <a:lstStyle/>
          <a:p>
            <a:endParaRPr lang="zh-CN" altLang="zh-CN"/>
          </a:p>
        </p:txBody>
      </p:sp>
      <p:sp>
        <p:nvSpPr>
          <p:cNvPr id="865282" name="Rectangle 2"/>
          <p:cNvSpPr>
            <a:spLocks noGrp="1" noChangeArrowheads="1"/>
          </p:cNvSpPr>
          <p:nvPr>
            <p:ph type="title"/>
          </p:nvPr>
        </p:nvSpPr>
        <p:spPr/>
        <p:txBody>
          <a:bodyPr/>
          <a:lstStyle/>
          <a:p>
            <a:endParaRPr lang="zh-CN" altLang="zh-CN"/>
          </a:p>
        </p:txBody>
      </p:sp>
      <p:pic>
        <p:nvPicPr>
          <p:cNvPr id="865284" name="Picture 4"/>
          <p:cNvPicPr>
            <a:picLocks noChangeAspect="1" noChangeArrowheads="1"/>
          </p:cNvPicPr>
          <p:nvPr/>
        </p:nvPicPr>
        <p:blipFill>
          <a:blip r:embed="rId2"/>
          <a:srcRect/>
          <a:stretch>
            <a:fillRect/>
          </a:stretch>
        </p:blipFill>
        <p:spPr bwMode="auto">
          <a:xfrm>
            <a:off x="71438" y="204788"/>
            <a:ext cx="9001125" cy="6448425"/>
          </a:xfrm>
          <a:prstGeom prst="rect">
            <a:avLst/>
          </a:prstGeom>
          <a:noFill/>
          <a:ln w="9525" algn="ctr">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9513" y="332656"/>
            <a:ext cx="8784976" cy="6029677"/>
          </a:xfrm>
          <a:prstGeom prst="rect">
            <a:avLst/>
          </a:prstGeom>
        </p:spPr>
      </p:pic>
    </p:spTree>
    <p:extLst>
      <p:ext uri="{BB962C8B-B14F-4D97-AF65-F5344CB8AC3E}">
        <p14:creationId xmlns:p14="http://schemas.microsoft.com/office/powerpoint/2010/main" xmlns="" val="1922483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4" name="Rectangle 4"/>
          <p:cNvSpPr>
            <a:spLocks noGrp="1" noChangeArrowheads="1"/>
          </p:cNvSpPr>
          <p:nvPr>
            <p:ph type="title" idx="4294967295"/>
          </p:nvPr>
        </p:nvSpPr>
        <p:spPr>
          <a:xfrm>
            <a:off x="0" y="277813"/>
            <a:ext cx="8229600" cy="1139825"/>
          </a:xfrm>
        </p:spPr>
        <p:txBody>
          <a:bodyPr>
            <a:normAutofit fontScale="90000"/>
          </a:bodyPr>
          <a:lstStyle/>
          <a:p>
            <a:pPr algn="ctr"/>
            <a:r>
              <a:rPr lang="en-US" altLang="zh-CN" sz="4000" dirty="0"/>
              <a:t/>
            </a:r>
            <a:br>
              <a:rPr lang="en-US" altLang="zh-CN" sz="4000" dirty="0"/>
            </a:br>
            <a:r>
              <a:rPr lang="en-US" altLang="zh-CN" sz="4000" dirty="0"/>
              <a:t/>
            </a:r>
            <a:br>
              <a:rPr lang="en-US" altLang="zh-CN" sz="4000" dirty="0"/>
            </a:br>
            <a:r>
              <a:rPr lang="en-US" altLang="zh-CN" sz="4000" dirty="0"/>
              <a:t/>
            </a:r>
            <a:br>
              <a:rPr lang="en-US" altLang="zh-CN" sz="4000" dirty="0"/>
            </a:br>
            <a:r>
              <a:rPr lang="en-US" altLang="zh-CN" sz="4000" dirty="0"/>
              <a:t/>
            </a:r>
            <a:br>
              <a:rPr lang="en-US" altLang="zh-CN" sz="4000" dirty="0"/>
            </a:br>
            <a:r>
              <a:rPr lang="en-US" altLang="zh-CN" sz="4000" dirty="0"/>
              <a:t/>
            </a:r>
            <a:br>
              <a:rPr lang="en-US" altLang="zh-CN" sz="4000" dirty="0"/>
            </a:br>
            <a:r>
              <a:rPr lang="en-US" altLang="zh-CN" sz="4000" dirty="0"/>
              <a:t/>
            </a:r>
            <a:br>
              <a:rPr lang="en-US" altLang="zh-CN" sz="4000" dirty="0"/>
            </a:br>
            <a:r>
              <a:rPr lang="zh-CN" altLang="en-US" sz="4000" dirty="0" smtClean="0">
                <a:latin typeface="楷体" panose="02010609060101010101" pitchFamily="49" charset="-122"/>
                <a:ea typeface="楷体" panose="02010609060101010101" pitchFamily="49" charset="-122"/>
              </a:rPr>
              <a:t>其他：多媒体</a:t>
            </a:r>
            <a:r>
              <a:rPr lang="zh-CN" altLang="en-US" sz="4000" dirty="0">
                <a:latin typeface="楷体" panose="02010609060101010101" pitchFamily="49" charset="-122"/>
                <a:ea typeface="楷体" panose="02010609060101010101" pitchFamily="49" charset="-122"/>
              </a:rPr>
              <a:t>资源</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1" name="Rectangle 3"/>
          <p:cNvSpPr>
            <a:spLocks noGrp="1" noChangeArrowheads="1"/>
          </p:cNvSpPr>
          <p:nvPr>
            <p:ph idx="1"/>
          </p:nvPr>
        </p:nvSpPr>
        <p:spPr/>
        <p:txBody>
          <a:bodyPr/>
          <a:lstStyle/>
          <a:p>
            <a:endParaRPr lang="zh-CN" altLang="zh-CN"/>
          </a:p>
        </p:txBody>
      </p:sp>
      <p:sp>
        <p:nvSpPr>
          <p:cNvPr id="867330" name="Rectangle 2"/>
          <p:cNvSpPr>
            <a:spLocks noGrp="1" noChangeArrowheads="1"/>
          </p:cNvSpPr>
          <p:nvPr>
            <p:ph type="title"/>
          </p:nvPr>
        </p:nvSpPr>
        <p:spPr/>
        <p:txBody>
          <a:bodyPr/>
          <a:lstStyle/>
          <a:p>
            <a:endParaRPr lang="zh-CN" altLang="zh-CN"/>
          </a:p>
        </p:txBody>
      </p:sp>
      <p:pic>
        <p:nvPicPr>
          <p:cNvPr id="867332" name="Picture 4"/>
          <p:cNvPicPr>
            <a:picLocks noChangeAspect="1" noChangeArrowheads="1"/>
          </p:cNvPicPr>
          <p:nvPr/>
        </p:nvPicPr>
        <p:blipFill>
          <a:blip r:embed="rId2"/>
          <a:srcRect/>
          <a:stretch>
            <a:fillRect/>
          </a:stretch>
        </p:blipFill>
        <p:spPr bwMode="auto">
          <a:xfrm>
            <a:off x="114300" y="180975"/>
            <a:ext cx="8915400" cy="6496050"/>
          </a:xfrm>
          <a:prstGeom prst="rect">
            <a:avLst/>
          </a:prstGeom>
          <a:noFill/>
          <a:ln w="9525" algn="ctr">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zh-CN" altLang="en-US" sz="2400" dirty="0" smtClean="0">
                <a:latin typeface="楷体" pitchFamily="49" charset="-122"/>
                <a:ea typeface="楷体" pitchFamily="49" charset="-122"/>
              </a:rPr>
              <a:t>南开大学图书馆藏书总量约</a:t>
            </a:r>
            <a:r>
              <a:rPr lang="en-US" altLang="zh-CN" sz="2400" dirty="0" smtClean="0">
                <a:latin typeface="楷体" pitchFamily="49" charset="-122"/>
                <a:ea typeface="楷体" pitchFamily="49" charset="-122"/>
              </a:rPr>
              <a:t>300</a:t>
            </a:r>
            <a:r>
              <a:rPr lang="zh-CN" altLang="en-US" sz="2400" dirty="0" smtClean="0">
                <a:latin typeface="楷体" pitchFamily="49" charset="-122"/>
                <a:ea typeface="楷体" pitchFamily="49" charset="-122"/>
              </a:rPr>
              <a:t>万册，电子图书约</a:t>
            </a:r>
            <a:r>
              <a:rPr lang="en-US" altLang="zh-CN" sz="2400" dirty="0" smtClean="0">
                <a:latin typeface="楷体" pitchFamily="49" charset="-122"/>
                <a:ea typeface="楷体" pitchFamily="49" charset="-122"/>
              </a:rPr>
              <a:t>200</a:t>
            </a:r>
            <a:r>
              <a:rPr lang="zh-CN" altLang="en-US" sz="2400" dirty="0" smtClean="0">
                <a:latin typeface="楷体" pitchFamily="49" charset="-122"/>
                <a:ea typeface="楷体" pitchFamily="49" charset="-122"/>
              </a:rPr>
              <a:t>多万册，中外文报刊近</a:t>
            </a:r>
            <a:r>
              <a:rPr lang="en-US" altLang="zh-CN" sz="2400" dirty="0" smtClean="0">
                <a:latin typeface="楷体" pitchFamily="49" charset="-122"/>
                <a:ea typeface="楷体" pitchFamily="49" charset="-122"/>
              </a:rPr>
              <a:t>2000</a:t>
            </a:r>
            <a:r>
              <a:rPr lang="zh-CN" altLang="en-US" sz="2400" dirty="0" smtClean="0">
                <a:latin typeface="楷体" pitchFamily="49" charset="-122"/>
                <a:ea typeface="楷体" pitchFamily="49" charset="-122"/>
              </a:rPr>
              <a:t>种，馆藏文献以经济、历史、数学、化学等学科最为系统丰富。图书馆拥有古籍线装书</a:t>
            </a:r>
            <a:r>
              <a:rPr lang="en-US" altLang="zh-CN" sz="2400" dirty="0" smtClean="0">
                <a:latin typeface="楷体" pitchFamily="49" charset="-122"/>
                <a:ea typeface="楷体" pitchFamily="49" charset="-122"/>
              </a:rPr>
              <a:t>30</a:t>
            </a:r>
            <a:r>
              <a:rPr lang="zh-CN" altLang="en-US" sz="2400" dirty="0" smtClean="0">
                <a:latin typeface="楷体" pitchFamily="49" charset="-122"/>
                <a:ea typeface="楷体" pitchFamily="49" charset="-122"/>
              </a:rPr>
              <a:t>万册，是国家重点古籍保护单位。截止到</a:t>
            </a:r>
            <a:r>
              <a:rPr lang="en-US" altLang="zh-CN" sz="2400" dirty="0" smtClean="0">
                <a:latin typeface="楷体" pitchFamily="49" charset="-122"/>
                <a:ea typeface="楷体" pitchFamily="49" charset="-122"/>
              </a:rPr>
              <a:t>2018</a:t>
            </a:r>
            <a:r>
              <a:rPr lang="zh-CN" altLang="en-US" sz="2400" dirty="0" smtClean="0">
                <a:latin typeface="楷体" pitchFamily="49" charset="-122"/>
                <a:ea typeface="楷体" pitchFamily="49" charset="-122"/>
              </a:rPr>
              <a:t>年</a:t>
            </a:r>
            <a:r>
              <a:rPr lang="en-US" altLang="zh-CN" sz="2400" dirty="0" smtClean="0">
                <a:latin typeface="楷体" pitchFamily="49" charset="-122"/>
                <a:ea typeface="楷体" pitchFamily="49" charset="-122"/>
              </a:rPr>
              <a:t>11</a:t>
            </a:r>
            <a:r>
              <a:rPr lang="zh-CN" altLang="en-US" sz="2400" dirty="0" smtClean="0">
                <a:latin typeface="楷体" pitchFamily="49" charset="-122"/>
                <a:ea typeface="楷体" pitchFamily="49" charset="-122"/>
              </a:rPr>
              <a:t>月，图书馆拥有可访问的数据库系统</a:t>
            </a:r>
            <a:r>
              <a:rPr lang="en-US" altLang="zh-CN" sz="2400" dirty="0" smtClean="0">
                <a:latin typeface="楷体" pitchFamily="49" charset="-122"/>
                <a:ea typeface="楷体" pitchFamily="49" charset="-122"/>
              </a:rPr>
              <a:t>158</a:t>
            </a:r>
            <a:r>
              <a:rPr lang="zh-CN" altLang="en-US" sz="2400" dirty="0" smtClean="0">
                <a:latin typeface="楷体" pitchFamily="49" charset="-122"/>
                <a:ea typeface="楷体" pitchFamily="49" charset="-122"/>
              </a:rPr>
              <a:t>个，子库</a:t>
            </a:r>
            <a:r>
              <a:rPr lang="en-US" altLang="zh-CN" sz="2400" dirty="0" smtClean="0">
                <a:latin typeface="楷体" pitchFamily="49" charset="-122"/>
                <a:ea typeface="楷体" pitchFamily="49" charset="-122"/>
              </a:rPr>
              <a:t>427</a:t>
            </a:r>
            <a:r>
              <a:rPr lang="zh-CN" altLang="en-US" sz="2400" dirty="0" smtClean="0">
                <a:latin typeface="楷体" pitchFamily="49" charset="-122"/>
                <a:ea typeface="楷体" pitchFamily="49" charset="-122"/>
              </a:rPr>
              <a:t>个，基本上覆盖了学校的所有学科和研究领域，种类丰富、品质优良的数字资源为全面提高学校教学科研和学科建设水平提供了有力保证</a:t>
            </a:r>
            <a:r>
              <a:rPr lang="zh-CN" altLang="en-US" sz="2400" dirty="0" smtClean="0">
                <a:latin typeface="+mn-ea"/>
              </a:rPr>
              <a:t>。</a:t>
            </a:r>
            <a:endParaRPr lang="zh-CN" altLang="en-US" sz="2400" dirty="0">
              <a:latin typeface="+mn-ea"/>
            </a:endParaRPr>
          </a:p>
        </p:txBody>
      </p:sp>
      <p:sp>
        <p:nvSpPr>
          <p:cNvPr id="2" name="标题 1"/>
          <p:cNvSpPr>
            <a:spLocks noGrp="1"/>
          </p:cNvSpPr>
          <p:nvPr>
            <p:ph type="title"/>
          </p:nvPr>
        </p:nvSpPr>
        <p:spPr>
          <a:xfrm>
            <a:off x="428596" y="285728"/>
            <a:ext cx="8229600" cy="1143000"/>
          </a:xfrm>
        </p:spPr>
        <p:txBody>
          <a:bodyPr>
            <a:normAutofit/>
          </a:bodyPr>
          <a:lstStyle/>
          <a:p>
            <a:r>
              <a:rPr lang="zh-CN" altLang="en-US" sz="3200" dirty="0" smtClean="0">
                <a:solidFill>
                  <a:srgbClr val="C00000"/>
                </a:solidFill>
                <a:latin typeface="黑体" pitchFamily="49" charset="-122"/>
                <a:ea typeface="黑体" pitchFamily="49" charset="-122"/>
              </a:rPr>
              <a:t> 二、图书馆馆藏资源的检索与获取</a:t>
            </a:r>
            <a:endParaRPr lang="zh-CN" altLang="en-US" sz="3200" dirty="0">
              <a:solidFill>
                <a:srgbClr val="C00000"/>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5" name="Rectangle 3"/>
          <p:cNvSpPr>
            <a:spLocks noGrp="1" noChangeArrowheads="1"/>
          </p:cNvSpPr>
          <p:nvPr>
            <p:ph idx="1"/>
          </p:nvPr>
        </p:nvSpPr>
        <p:spPr/>
        <p:txBody>
          <a:bodyPr/>
          <a:lstStyle/>
          <a:p>
            <a:endParaRPr lang="zh-CN" altLang="zh-CN"/>
          </a:p>
        </p:txBody>
      </p:sp>
      <p:sp>
        <p:nvSpPr>
          <p:cNvPr id="868354" name="Rectangle 2"/>
          <p:cNvSpPr>
            <a:spLocks noGrp="1" noChangeArrowheads="1"/>
          </p:cNvSpPr>
          <p:nvPr>
            <p:ph type="title"/>
          </p:nvPr>
        </p:nvSpPr>
        <p:spPr/>
        <p:txBody>
          <a:bodyPr/>
          <a:lstStyle/>
          <a:p>
            <a:endParaRPr lang="zh-CN" altLang="zh-CN"/>
          </a:p>
        </p:txBody>
      </p:sp>
      <p:pic>
        <p:nvPicPr>
          <p:cNvPr id="868356" name="Picture 4"/>
          <p:cNvPicPr>
            <a:picLocks noChangeAspect="1" noChangeArrowheads="1"/>
          </p:cNvPicPr>
          <p:nvPr/>
        </p:nvPicPr>
        <p:blipFill>
          <a:blip r:embed="rId2"/>
          <a:srcRect/>
          <a:stretch>
            <a:fillRect/>
          </a:stretch>
        </p:blipFill>
        <p:spPr bwMode="auto">
          <a:xfrm>
            <a:off x="285720" y="233363"/>
            <a:ext cx="8572560" cy="6391275"/>
          </a:xfrm>
          <a:prstGeom prst="rect">
            <a:avLst/>
          </a:prstGeom>
          <a:noFill/>
          <a:ln w="9525" algn="ctr">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idx="1"/>
          </p:nvPr>
        </p:nvSpPr>
        <p:spPr/>
        <p:txBody>
          <a:bodyPr>
            <a:normAutofit/>
          </a:bodyPr>
          <a:lstStyle/>
          <a:p>
            <a:r>
              <a:rPr lang="zh-CN" altLang="en-US" sz="2800" dirty="0" smtClean="0">
                <a:latin typeface="楷体" panose="02010609060101010101" pitchFamily="49" charset="-122"/>
                <a:ea typeface="楷体" panose="02010609060101010101" pitchFamily="49" charset="-122"/>
              </a:rPr>
              <a:t>网上</a:t>
            </a:r>
            <a:r>
              <a:rPr lang="zh-CN" altLang="en-US" sz="2800" dirty="0">
                <a:latin typeface="楷体" panose="02010609060101010101" pitchFamily="49" charset="-122"/>
                <a:ea typeface="楷体" panose="02010609060101010101" pitchFamily="49" charset="-122"/>
              </a:rPr>
              <a:t>免费</a:t>
            </a:r>
            <a:r>
              <a:rPr lang="zh-CN" altLang="en-US" sz="2800" dirty="0" smtClean="0">
                <a:latin typeface="楷体" panose="02010609060101010101" pitchFamily="49" charset="-122"/>
                <a:ea typeface="楷体" panose="02010609060101010101" pitchFamily="49" charset="-122"/>
              </a:rPr>
              <a:t>资源</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与作者本人联系</a:t>
            </a:r>
          </a:p>
          <a:p>
            <a:r>
              <a:rPr lang="zh-CN" altLang="en-US" sz="2800" dirty="0">
                <a:latin typeface="楷体" panose="02010609060101010101" pitchFamily="49" charset="-122"/>
                <a:ea typeface="楷体" panose="02010609060101010101" pitchFamily="49" charset="-122"/>
              </a:rPr>
              <a:t>委托同学、朋友</a:t>
            </a:r>
          </a:p>
          <a:p>
            <a:r>
              <a:rPr lang="zh-CN" altLang="en-US" sz="2800" dirty="0" smtClean="0">
                <a:latin typeface="楷体" panose="02010609060101010101" pitchFamily="49" charset="-122"/>
                <a:ea typeface="楷体" panose="02010609060101010101" pitchFamily="49" charset="-122"/>
              </a:rPr>
              <a:t>馆际互借与文献传递</a:t>
            </a:r>
          </a:p>
          <a:p>
            <a:r>
              <a:rPr lang="zh-CN" altLang="en-US" sz="2800" dirty="0" smtClean="0">
                <a:latin typeface="楷体" panose="02010609060101010101" pitchFamily="49" charset="-122"/>
                <a:ea typeface="楷体" panose="02010609060101010101" pitchFamily="49" charset="-122"/>
              </a:rPr>
              <a:t>商业性</a:t>
            </a:r>
            <a:r>
              <a:rPr lang="zh-CN" altLang="en-US" sz="2800" dirty="0">
                <a:latin typeface="楷体" panose="02010609060101010101" pitchFamily="49" charset="-122"/>
                <a:ea typeface="楷体" panose="02010609060101010101" pitchFamily="49" charset="-122"/>
              </a:rPr>
              <a:t>文献提供机构</a:t>
            </a:r>
          </a:p>
        </p:txBody>
      </p:sp>
      <p:sp>
        <p:nvSpPr>
          <p:cNvPr id="733186" name="Rectangle 2"/>
          <p:cNvSpPr>
            <a:spLocks noGrp="1" noChangeArrowheads="1"/>
          </p:cNvSpPr>
          <p:nvPr>
            <p:ph type="title"/>
          </p:nvPr>
        </p:nvSpPr>
        <p:spPr/>
        <p:txBody>
          <a:bodyPr/>
          <a:lstStyle/>
          <a:p>
            <a:r>
              <a:rPr lang="zh-CN" altLang="en-US" sz="3600" b="1" dirty="0">
                <a:solidFill>
                  <a:srgbClr val="C00000"/>
                </a:solidFill>
                <a:latin typeface="楷体" panose="02010609060101010101" pitchFamily="49" charset="-122"/>
                <a:ea typeface="楷体" panose="02010609060101010101" pitchFamily="49" charset="-122"/>
              </a:rPr>
              <a:t>本馆没有的文献怎么办</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None/>
            </a:pPr>
            <a:endParaRPr lang="en-US" altLang="zh-CN" dirty="0" smtClean="0"/>
          </a:p>
          <a:p>
            <a:pPr>
              <a:buNone/>
            </a:pPr>
            <a:r>
              <a:rPr lang="en-US" altLang="zh-CN" sz="3200" dirty="0" smtClean="0">
                <a:latin typeface="华文楷体" pitchFamily="2" charset="-122"/>
                <a:ea typeface="华文楷体" pitchFamily="2" charset="-122"/>
              </a:rPr>
              <a:t>OA</a:t>
            </a:r>
            <a:r>
              <a:rPr lang="zh-CN" altLang="en-US" sz="3200" dirty="0" smtClean="0">
                <a:latin typeface="华文楷体" pitchFamily="2" charset="-122"/>
                <a:ea typeface="华文楷体" pitchFamily="2" charset="-122"/>
              </a:rPr>
              <a:t>开放获取资源</a:t>
            </a:r>
            <a:endParaRPr lang="en-US" altLang="zh-CN" sz="3200" dirty="0" smtClean="0">
              <a:latin typeface="华文楷体" pitchFamily="2" charset="-122"/>
              <a:ea typeface="华文楷体" pitchFamily="2" charset="-122"/>
            </a:endParaRPr>
          </a:p>
          <a:p>
            <a:pPr>
              <a:buNone/>
            </a:pPr>
            <a:endParaRPr lang="en-US" altLang="zh-CN" sz="3200" dirty="0" smtClean="0">
              <a:latin typeface="华文楷体" pitchFamily="2" charset="-122"/>
              <a:ea typeface="华文楷体" pitchFamily="2" charset="-122"/>
            </a:endParaRPr>
          </a:p>
          <a:p>
            <a:pPr>
              <a:buNone/>
            </a:pPr>
            <a:r>
              <a:rPr lang="zh-CN" altLang="en-US" sz="3200" dirty="0" smtClean="0">
                <a:latin typeface="华文楷体" pitchFamily="2" charset="-122"/>
                <a:ea typeface="华文楷体" pitchFamily="2" charset="-122"/>
              </a:rPr>
              <a:t>数据库商提供的服务：百链、读秀</a:t>
            </a:r>
            <a:endParaRPr lang="en-US" altLang="zh-CN" sz="3200" dirty="0" smtClean="0">
              <a:latin typeface="华文楷体" pitchFamily="2" charset="-122"/>
              <a:ea typeface="华文楷体" pitchFamily="2" charset="-122"/>
            </a:endParaRPr>
          </a:p>
          <a:p>
            <a:pPr>
              <a:buNone/>
            </a:pPr>
            <a:endParaRPr lang="en-US" altLang="zh-CN" sz="3200" dirty="0" smtClean="0">
              <a:latin typeface="华文楷体" pitchFamily="2" charset="-122"/>
              <a:ea typeface="华文楷体" pitchFamily="2" charset="-122"/>
            </a:endParaRPr>
          </a:p>
          <a:p>
            <a:pPr>
              <a:buNone/>
            </a:pPr>
            <a:r>
              <a:rPr lang="zh-CN" altLang="en-US" sz="3200" dirty="0" smtClean="0">
                <a:latin typeface="华文楷体" pitchFamily="2" charset="-122"/>
                <a:ea typeface="华文楷体" pitchFamily="2" charset="-122"/>
              </a:rPr>
              <a:t>资源互助网站等</a:t>
            </a:r>
            <a:endParaRPr lang="zh-CN" altLang="en-US" sz="3200" dirty="0">
              <a:latin typeface="华文楷体" pitchFamily="2" charset="-122"/>
              <a:ea typeface="华文楷体" pitchFamily="2" charset="-122"/>
            </a:endParaRPr>
          </a:p>
        </p:txBody>
      </p:sp>
      <p:sp>
        <p:nvSpPr>
          <p:cNvPr id="3" name="标题 2"/>
          <p:cNvSpPr>
            <a:spLocks noGrp="1"/>
          </p:cNvSpPr>
          <p:nvPr>
            <p:ph type="title"/>
          </p:nvPr>
        </p:nvSpPr>
        <p:spPr/>
        <p:txBody>
          <a:bodyPr>
            <a:normAutofit fontScale="90000"/>
          </a:bodyPr>
          <a:lstStyle/>
          <a:p>
            <a:r>
              <a:rPr lang="en-US" altLang="zh-CN" dirty="0" smtClean="0"/>
              <a:t/>
            </a:r>
            <a:br>
              <a:rPr lang="en-US" altLang="zh-CN" dirty="0" smtClean="0"/>
            </a:br>
            <a:r>
              <a:rPr lang="zh-CN" altLang="en-US" dirty="0" smtClean="0">
                <a:solidFill>
                  <a:srgbClr val="C00000"/>
                </a:solidFill>
                <a:latin typeface="楷体" pitchFamily="49" charset="-122"/>
                <a:ea typeface="楷体" pitchFamily="49" charset="-122"/>
              </a:rPr>
              <a:t>三</a:t>
            </a:r>
            <a:r>
              <a:rPr lang="en-US" altLang="zh-CN" dirty="0" smtClean="0">
                <a:solidFill>
                  <a:srgbClr val="C00000"/>
                </a:solidFill>
                <a:latin typeface="楷体" pitchFamily="49" charset="-122"/>
                <a:ea typeface="楷体" pitchFamily="49" charset="-122"/>
              </a:rPr>
              <a:t>. </a:t>
            </a:r>
            <a:r>
              <a:rPr lang="zh-CN" altLang="en-US" sz="4000" dirty="0" smtClean="0">
                <a:solidFill>
                  <a:srgbClr val="C00000"/>
                </a:solidFill>
                <a:latin typeface="楷体" panose="02010609060101010101" pitchFamily="49" charset="-122"/>
                <a:ea typeface="楷体" panose="02010609060101010101" pitchFamily="49" charset="-122"/>
              </a:rPr>
              <a:t>网络资</a:t>
            </a:r>
            <a:r>
              <a:rPr lang="zh-CN" altLang="en-US" sz="4000" dirty="0">
                <a:solidFill>
                  <a:srgbClr val="C00000"/>
                </a:solidFill>
                <a:latin typeface="楷体" panose="02010609060101010101" pitchFamily="49" charset="-122"/>
                <a:ea typeface="楷体" panose="02010609060101010101" pitchFamily="49" charset="-122"/>
              </a:rPr>
              <a:t>源：</a:t>
            </a:r>
            <a:br>
              <a:rPr lang="zh-CN" altLang="en-US" sz="4000" dirty="0">
                <a:solidFill>
                  <a:srgbClr val="C00000"/>
                </a:solidFill>
                <a:latin typeface="楷体" panose="02010609060101010101" pitchFamily="49" charset="-122"/>
                <a:ea typeface="楷体" panose="02010609060101010101" pitchFamily="49" charset="-122"/>
              </a:rPr>
            </a:br>
            <a:endParaRPr lang="zh-CN" altLang="en-US" sz="4000"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95536" y="188640"/>
            <a:ext cx="8496944" cy="6480720"/>
          </a:xfrm>
          <a:prstGeom prst="rect">
            <a:avLst/>
          </a:prstGeom>
        </p:spPr>
      </p:pic>
    </p:spTree>
    <p:extLst>
      <p:ext uri="{BB962C8B-B14F-4D97-AF65-F5344CB8AC3E}">
        <p14:creationId xmlns:p14="http://schemas.microsoft.com/office/powerpoint/2010/main" xmlns="" val="42408426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dirty="0"/>
          </a:p>
        </p:txBody>
      </p:sp>
      <p:pic>
        <p:nvPicPr>
          <p:cNvPr id="83970" name="Picture 2"/>
          <p:cNvPicPr>
            <a:picLocks noGrp="1" noChangeAspect="1" noChangeArrowheads="1"/>
          </p:cNvPicPr>
          <p:nvPr>
            <p:ph idx="1"/>
          </p:nvPr>
        </p:nvPicPr>
        <p:blipFill>
          <a:blip r:embed="rId2"/>
          <a:srcRect/>
          <a:stretch>
            <a:fillRect/>
          </a:stretch>
        </p:blipFill>
        <p:spPr bwMode="auto">
          <a:xfrm>
            <a:off x="850369" y="1643050"/>
            <a:ext cx="7443261" cy="40719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pic>
        <p:nvPicPr>
          <p:cNvPr id="84994" name="Picture 2"/>
          <p:cNvPicPr>
            <a:picLocks noGrp="1" noChangeAspect="1" noChangeArrowheads="1"/>
          </p:cNvPicPr>
          <p:nvPr>
            <p:ph idx="1"/>
          </p:nvPr>
        </p:nvPicPr>
        <p:blipFill>
          <a:blip r:embed="rId2"/>
          <a:srcRect/>
          <a:stretch>
            <a:fillRect/>
          </a:stretch>
        </p:blipFill>
        <p:spPr bwMode="auto">
          <a:xfrm>
            <a:off x="469731" y="1481138"/>
            <a:ext cx="8204538"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109728" indent="0">
              <a:buNone/>
            </a:pPr>
            <a:endParaRPr lang="en-US" altLang="zh-CN" dirty="0" smtClean="0"/>
          </a:p>
          <a:p>
            <a:pPr marL="109728" indent="0">
              <a:buNone/>
            </a:pPr>
            <a:r>
              <a:rPr lang="en-US" altLang="zh-CN" dirty="0" err="1" smtClean="0">
                <a:latin typeface="楷体" panose="02010609060101010101" pitchFamily="49" charset="-122"/>
                <a:ea typeface="楷体" panose="02010609060101010101" pitchFamily="49" charset="-122"/>
              </a:rPr>
              <a:t>Researchgate</a:t>
            </a:r>
            <a:r>
              <a:rPr lang="zh-CN" altLang="en-US" dirty="0" smtClean="0">
                <a:latin typeface="楷体" panose="02010609060101010101" pitchFamily="49" charset="-122"/>
                <a:ea typeface="楷体" panose="02010609060101010101" pitchFamily="49" charset="-122"/>
              </a:rPr>
              <a:t>、新浪爱问、</a:t>
            </a:r>
            <a:r>
              <a:rPr lang="zh-CN" altLang="en-US" dirty="0">
                <a:latin typeface="楷体" panose="02010609060101010101" pitchFamily="49" charset="-122"/>
                <a:ea typeface="楷体" panose="02010609060101010101" pitchFamily="49" charset="-122"/>
              </a:rPr>
              <a:t>丁香</a:t>
            </a:r>
            <a:r>
              <a:rPr lang="zh-CN" altLang="en-US" dirty="0" smtClean="0">
                <a:latin typeface="楷体" panose="02010609060101010101" pitchFamily="49" charset="-122"/>
                <a:ea typeface="楷体" panose="02010609060101010101" pitchFamily="49" charset="-122"/>
              </a:rPr>
              <a:t>园、小木虫</a:t>
            </a:r>
            <a:endParaRPr lang="en-US" altLang="zh-CN" dirty="0" smtClean="0">
              <a:latin typeface="楷体" panose="02010609060101010101" pitchFamily="49" charset="-122"/>
              <a:ea typeface="楷体" panose="02010609060101010101" pitchFamily="49" charset="-122"/>
            </a:endParaRPr>
          </a:p>
          <a:p>
            <a:pPr marL="109728" indent="0">
              <a:buNone/>
            </a:pPr>
            <a:endParaRPr lang="en-US" altLang="zh-CN" dirty="0">
              <a:latin typeface="楷体" panose="02010609060101010101" pitchFamily="49" charset="-122"/>
              <a:ea typeface="楷体" panose="02010609060101010101" pitchFamily="49" charset="-122"/>
            </a:endParaRPr>
          </a:p>
          <a:p>
            <a:pPr marL="109728" indent="0">
              <a:buNone/>
            </a:pPr>
            <a:r>
              <a:rPr lang="zh-CN" altLang="en-US" dirty="0" smtClean="0">
                <a:latin typeface="楷体" panose="02010609060101010101" pitchFamily="49" charset="-122"/>
                <a:ea typeface="楷体" panose="02010609060101010101" pitchFamily="49" charset="-122"/>
              </a:rPr>
              <a:t>百度网盘、鸠摩搜书等等</a:t>
            </a:r>
            <a:endParaRPr lang="zh-CN" altLang="en-US" dirty="0">
              <a:latin typeface="楷体" panose="02010609060101010101" pitchFamily="49" charset="-122"/>
              <a:ea typeface="楷体" panose="02010609060101010101" pitchFamily="49" charset="-122"/>
            </a:endParaRPr>
          </a:p>
        </p:txBody>
      </p:sp>
      <p:sp>
        <p:nvSpPr>
          <p:cNvPr id="3" name="标题 2"/>
          <p:cNvSpPr>
            <a:spLocks noGrp="1"/>
          </p:cNvSpPr>
          <p:nvPr>
            <p:ph type="title"/>
          </p:nvPr>
        </p:nvSpPr>
        <p:spPr/>
        <p:txBody>
          <a:bodyPr>
            <a:normAutofit/>
          </a:bodyPr>
          <a:lstStyle/>
          <a:p>
            <a:r>
              <a:rPr lang="zh-CN" altLang="en-US" sz="3600" dirty="0" smtClean="0">
                <a:solidFill>
                  <a:schemeClr val="tx1"/>
                </a:solidFill>
                <a:latin typeface="楷体" panose="02010609060101010101" pitchFamily="49" charset="-122"/>
                <a:ea typeface="楷体" panose="02010609060101010101" pitchFamily="49" charset="-122"/>
              </a:rPr>
              <a:t>资源互助</a:t>
            </a:r>
            <a:endParaRPr lang="zh-CN" altLang="en-US" sz="3600" dirty="0">
              <a:solidFill>
                <a:schemeClr val="tx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xmlns="" val="1859387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noChangeArrowheads="1"/>
          </p:cNvSpPr>
          <p:nvPr>
            <p:ph idx="1"/>
          </p:nvPr>
        </p:nvSpPr>
        <p:spPr/>
        <p:txBody>
          <a:bodyPr/>
          <a:lstStyle/>
          <a:p>
            <a:pPr>
              <a:buFont typeface="Wingdings" pitchFamily="2" charset="2"/>
              <a:buNone/>
            </a:pPr>
            <a:r>
              <a:rPr lang="en-US" altLang="zh-CN" dirty="0" smtClean="0">
                <a:latin typeface="华文楷体" pitchFamily="2" charset="-122"/>
                <a:ea typeface="华文楷体" pitchFamily="2" charset="-122"/>
              </a:rPr>
              <a:t>1.    </a:t>
            </a:r>
            <a:r>
              <a:rPr lang="zh-CN" altLang="en-US" b="1" dirty="0" smtClean="0">
                <a:latin typeface="华文楷体" pitchFamily="2" charset="-122"/>
                <a:ea typeface="华文楷体" pitchFamily="2" charset="-122"/>
              </a:rPr>
              <a:t>按</a:t>
            </a:r>
            <a:r>
              <a:rPr lang="zh-CN" altLang="en-US" b="1" dirty="0">
                <a:latin typeface="华文楷体" pitchFamily="2" charset="-122"/>
                <a:ea typeface="华文楷体" pitchFamily="2" charset="-122"/>
              </a:rPr>
              <a:t>文献类型：期刊、图书、学位论文、会议论文、科技报告、专利、标准等</a:t>
            </a:r>
          </a:p>
          <a:p>
            <a:pPr>
              <a:buFont typeface="Wingdings" pitchFamily="2" charset="2"/>
              <a:buNone/>
            </a:pPr>
            <a:endParaRPr lang="zh-CN" altLang="en-US" b="1" dirty="0">
              <a:latin typeface="华文楷体" pitchFamily="2" charset="-122"/>
              <a:ea typeface="华文楷体" pitchFamily="2" charset="-122"/>
            </a:endParaRPr>
          </a:p>
          <a:p>
            <a:pPr>
              <a:buFont typeface="Wingdings" pitchFamily="2" charset="2"/>
              <a:buNone/>
            </a:pPr>
            <a:r>
              <a:rPr lang="en-US" altLang="zh-CN" dirty="0" smtClean="0">
                <a:latin typeface="华文楷体" pitchFamily="2" charset="-122"/>
                <a:ea typeface="华文楷体" pitchFamily="2" charset="-122"/>
              </a:rPr>
              <a:t>2.        </a:t>
            </a:r>
            <a:r>
              <a:rPr lang="zh-CN" altLang="en-US" b="1" dirty="0" smtClean="0">
                <a:latin typeface="华文楷体" pitchFamily="2" charset="-122"/>
                <a:ea typeface="华文楷体" pitchFamily="2" charset="-122"/>
              </a:rPr>
              <a:t>按</a:t>
            </a:r>
            <a:r>
              <a:rPr lang="zh-CN" altLang="en-US" b="1" dirty="0">
                <a:latin typeface="华文楷体" pitchFamily="2" charset="-122"/>
                <a:ea typeface="华文楷体" pitchFamily="2" charset="-122"/>
              </a:rPr>
              <a:t>载体形式：印刷型资源，电子资源，网络资源、缩微制品等 </a:t>
            </a:r>
          </a:p>
          <a:p>
            <a:pPr>
              <a:buFont typeface="Wingdings" pitchFamily="2" charset="2"/>
              <a:buNone/>
            </a:pPr>
            <a:endParaRPr lang="en-US" altLang="zh-CN" b="1" dirty="0" smtClean="0">
              <a:latin typeface="楷体_GB2312" pitchFamily="49" charset="-122"/>
              <a:ea typeface="楷体_GB2312" pitchFamily="49" charset="-122"/>
            </a:endParaRPr>
          </a:p>
        </p:txBody>
      </p:sp>
      <p:sp>
        <p:nvSpPr>
          <p:cNvPr id="504834" name="Rectangle 2"/>
          <p:cNvSpPr>
            <a:spLocks noGrp="1" noChangeArrowheads="1"/>
          </p:cNvSpPr>
          <p:nvPr>
            <p:ph type="title"/>
          </p:nvPr>
        </p:nvSpPr>
        <p:spPr>
          <a:xfrm>
            <a:off x="457200" y="214290"/>
            <a:ext cx="8229600" cy="1203348"/>
          </a:xfrm>
        </p:spPr>
        <p:txBody>
          <a:bodyPr>
            <a:normAutofit fontScale="90000"/>
          </a:bodyPr>
          <a:lstStyle/>
          <a:p>
            <a:r>
              <a:rPr lang="en-US" altLang="zh-CN" sz="3600" dirty="0" smtClean="0">
                <a:solidFill>
                  <a:schemeClr val="accent2">
                    <a:lumMod val="50000"/>
                  </a:schemeClr>
                </a:solidFill>
                <a:latin typeface="+mj-ea"/>
              </a:rPr>
              <a:t/>
            </a:r>
            <a:br>
              <a:rPr lang="en-US" altLang="zh-CN" sz="3600" dirty="0" smtClean="0">
                <a:solidFill>
                  <a:schemeClr val="accent2">
                    <a:lumMod val="50000"/>
                  </a:schemeClr>
                </a:solidFill>
                <a:latin typeface="+mj-ea"/>
              </a:rPr>
            </a:br>
            <a:r>
              <a:rPr lang="zh-CN" altLang="en-US" sz="3600" dirty="0" smtClean="0">
                <a:solidFill>
                  <a:schemeClr val="accent2">
                    <a:lumMod val="50000"/>
                  </a:schemeClr>
                </a:solidFill>
                <a:latin typeface="+mj-ea"/>
              </a:rPr>
              <a:t>四</a:t>
            </a:r>
            <a:r>
              <a:rPr lang="en-US" altLang="zh-CN" sz="3600" dirty="0" smtClean="0">
                <a:solidFill>
                  <a:schemeClr val="accent2">
                    <a:lumMod val="50000"/>
                  </a:schemeClr>
                </a:solidFill>
                <a:latin typeface="+mj-ea"/>
              </a:rPr>
              <a:t>. </a:t>
            </a:r>
            <a:r>
              <a:rPr lang="zh-CN" altLang="en-US" sz="4000" dirty="0" smtClean="0">
                <a:solidFill>
                  <a:schemeClr val="accent2">
                    <a:lumMod val="50000"/>
                  </a:schemeClr>
                </a:solidFill>
                <a:latin typeface="楷体" panose="02010609060101010101" pitchFamily="49" charset="-122"/>
                <a:ea typeface="楷体" panose="02010609060101010101" pitchFamily="49" charset="-122"/>
              </a:rPr>
              <a:t>馆际互借与文献传递服务</a:t>
            </a:r>
            <a:r>
              <a:rPr lang="en-US" altLang="zh-CN" sz="4000" dirty="0" smtClean="0">
                <a:solidFill>
                  <a:schemeClr val="accent2">
                    <a:lumMod val="50000"/>
                  </a:schemeClr>
                </a:solidFill>
                <a:latin typeface="楷体" panose="02010609060101010101" pitchFamily="49" charset="-122"/>
                <a:ea typeface="楷体" panose="02010609060101010101" pitchFamily="49" charset="-122"/>
              </a:rPr>
              <a:t/>
            </a:r>
            <a:br>
              <a:rPr lang="en-US" altLang="zh-CN" sz="4000" dirty="0" smtClean="0">
                <a:solidFill>
                  <a:schemeClr val="accent2">
                    <a:lumMod val="50000"/>
                  </a:schemeClr>
                </a:solidFill>
                <a:latin typeface="楷体" panose="02010609060101010101" pitchFamily="49" charset="-122"/>
                <a:ea typeface="楷体" panose="02010609060101010101" pitchFamily="49" charset="-122"/>
              </a:rPr>
            </a:br>
            <a:endParaRPr lang="zh-CN" altLang="zh-CN" sz="4000" dirty="0">
              <a:solidFill>
                <a:schemeClr val="accent2">
                  <a:lumMod val="50000"/>
                </a:schemeClr>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idx="1"/>
          </p:nvPr>
        </p:nvSpPr>
        <p:spPr/>
        <p:txBody>
          <a:bodyPr/>
          <a:lstStyle/>
          <a:p>
            <a:r>
              <a:rPr lang="en-US" altLang="zh-CN" b="1" dirty="0">
                <a:latin typeface="楷体" panose="02010609060101010101" pitchFamily="49" charset="-122"/>
                <a:ea typeface="楷体" panose="02010609060101010101" pitchFamily="49" charset="-122"/>
              </a:rPr>
              <a:t>1.</a:t>
            </a:r>
            <a:r>
              <a:rPr lang="zh-CN" altLang="en-US" dirty="0">
                <a:latin typeface="楷体" panose="02010609060101010101" pitchFamily="49" charset="-122"/>
                <a:ea typeface="楷体" panose="02010609060101010101" pitchFamily="49" charset="-122"/>
              </a:rPr>
              <a:t>对本校读者</a:t>
            </a:r>
            <a:r>
              <a:rPr lang="en-US" altLang="zh-CN" dirty="0">
                <a:latin typeface="楷体" panose="02010609060101010101" pitchFamily="49" charset="-122"/>
                <a:ea typeface="楷体" panose="02010609060101010101" pitchFamily="49" charset="-122"/>
              </a:rPr>
              <a:t>: </a:t>
            </a:r>
            <a:r>
              <a:rPr lang="zh-CN" altLang="en-US" dirty="0">
                <a:latin typeface="楷体" panose="02010609060101010101" pitchFamily="49" charset="-122"/>
                <a:ea typeface="楷体" panose="02010609060101010101" pitchFamily="49" charset="-122"/>
              </a:rPr>
              <a:t>图书馆没有的文献</a:t>
            </a:r>
            <a:r>
              <a:rPr lang="en-US" altLang="zh-CN" dirty="0">
                <a:latin typeface="楷体" panose="02010609060101010101" pitchFamily="49" charset="-122"/>
                <a:ea typeface="楷体" panose="02010609060101010101" pitchFamily="49" charset="-122"/>
              </a:rPr>
              <a:t>.</a:t>
            </a:r>
          </a:p>
          <a:p>
            <a:pPr>
              <a:buFont typeface="Wingdings" pitchFamily="2" charset="2"/>
              <a:buNone/>
            </a:pPr>
            <a:r>
              <a:rPr lang="en-US" altLang="zh-CN" b="1" dirty="0">
                <a:solidFill>
                  <a:schemeClr val="hlink"/>
                </a:solidFill>
                <a:latin typeface="楷体" panose="02010609060101010101" pitchFamily="49" charset="-122"/>
                <a:ea typeface="楷体" panose="02010609060101010101" pitchFamily="49" charset="-122"/>
              </a:rPr>
              <a:t>       </a:t>
            </a:r>
          </a:p>
          <a:p>
            <a:endParaRPr lang="en-US" altLang="zh-CN" b="1" dirty="0">
              <a:solidFill>
                <a:schemeClr val="hlink"/>
              </a:solidFill>
              <a:latin typeface="楷体" panose="02010609060101010101" pitchFamily="49" charset="-122"/>
              <a:ea typeface="楷体" panose="02010609060101010101" pitchFamily="49" charset="-122"/>
            </a:endParaRPr>
          </a:p>
          <a:p>
            <a:r>
              <a:rPr lang="en-US" altLang="zh-CN" dirty="0">
                <a:latin typeface="楷体" panose="02010609060101010101" pitchFamily="49" charset="-122"/>
                <a:ea typeface="楷体" panose="02010609060101010101" pitchFamily="49" charset="-122"/>
              </a:rPr>
              <a:t>2.</a:t>
            </a:r>
            <a:r>
              <a:rPr lang="zh-CN" altLang="en-US" dirty="0">
                <a:latin typeface="楷体" panose="02010609060101010101" pitchFamily="49" charset="-122"/>
                <a:ea typeface="楷体" panose="02010609060101010101" pitchFamily="49" charset="-122"/>
              </a:rPr>
              <a:t>对校外读者</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本校文献或代查文献</a:t>
            </a:r>
          </a:p>
        </p:txBody>
      </p:sp>
      <p:sp>
        <p:nvSpPr>
          <p:cNvPr id="220162" name="Rectangle 2"/>
          <p:cNvSpPr>
            <a:spLocks noGrp="1" noChangeArrowheads="1"/>
          </p:cNvSpPr>
          <p:nvPr>
            <p:ph type="title"/>
          </p:nvPr>
        </p:nvSpPr>
        <p:spPr/>
        <p:txBody>
          <a:bodyPr>
            <a:normAutofit/>
          </a:bodyPr>
          <a:lstStyle/>
          <a:p>
            <a:r>
              <a:rPr lang="zh-CN" altLang="en-US" sz="3200" dirty="0">
                <a:solidFill>
                  <a:schemeClr val="tx1"/>
                </a:solidFill>
                <a:latin typeface="楷体" panose="02010609060101010101" pitchFamily="49" charset="-122"/>
                <a:ea typeface="楷体" panose="02010609060101010101" pitchFamily="49" charset="-122"/>
              </a:rPr>
              <a:t>图书馆馆际互借和文献传递</a:t>
            </a:r>
            <a:r>
              <a:rPr lang="zh-CN" altLang="en-US" sz="3200" dirty="0" smtClean="0">
                <a:solidFill>
                  <a:schemeClr val="tx1"/>
                </a:solidFill>
                <a:latin typeface="楷体" panose="02010609060101010101" pitchFamily="49" charset="-122"/>
                <a:ea typeface="楷体" panose="02010609060101010101" pitchFamily="49" charset="-122"/>
              </a:rPr>
              <a:t>服务对象</a:t>
            </a:r>
            <a:endParaRPr lang="zh-CN" altLang="en-US" sz="3200"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3" name="Rectangle 3"/>
          <p:cNvSpPr>
            <a:spLocks noGrp="1" noChangeArrowheads="1"/>
          </p:cNvSpPr>
          <p:nvPr>
            <p:ph idx="1"/>
          </p:nvPr>
        </p:nvSpPr>
        <p:spPr/>
        <p:txBody>
          <a:bodyPr>
            <a:normAutofit/>
          </a:bodyPr>
          <a:lstStyle/>
          <a:p>
            <a:r>
              <a:rPr lang="zh-CN" altLang="en-US" dirty="0"/>
              <a:t>图书（可借阅）</a:t>
            </a:r>
          </a:p>
          <a:p>
            <a:pPr>
              <a:buFont typeface="Wingdings" pitchFamily="2" charset="2"/>
              <a:buNone/>
            </a:pPr>
            <a:r>
              <a:rPr lang="zh-CN" altLang="en-US" dirty="0"/>
              <a:t>        </a:t>
            </a:r>
            <a:r>
              <a:rPr lang="zh-CN" altLang="en-US" dirty="0" smtClean="0"/>
              <a:t>    </a:t>
            </a:r>
            <a:r>
              <a:rPr lang="zh-CN" altLang="en-US" sz="2400" dirty="0" smtClean="0"/>
              <a:t>国家</a:t>
            </a:r>
            <a:r>
              <a:rPr lang="zh-CN" altLang="en-US" sz="2400" dirty="0"/>
              <a:t>图书馆</a:t>
            </a:r>
            <a:r>
              <a:rPr lang="zh-CN" altLang="en-US" sz="2400" dirty="0" smtClean="0"/>
              <a:t>、</a:t>
            </a:r>
            <a:endParaRPr lang="en-US" altLang="zh-CN" sz="2400" dirty="0" smtClean="0"/>
          </a:p>
          <a:p>
            <a:pPr>
              <a:buFont typeface="Wingdings" pitchFamily="2" charset="2"/>
              <a:buNone/>
            </a:pPr>
            <a:r>
              <a:rPr lang="en-US" altLang="zh-CN" sz="2400" dirty="0" smtClean="0"/>
              <a:t>             </a:t>
            </a:r>
            <a:r>
              <a:rPr lang="zh-CN" altLang="en-US" sz="2400" dirty="0" smtClean="0"/>
              <a:t>上海</a:t>
            </a:r>
            <a:r>
              <a:rPr lang="zh-CN" altLang="en-US" sz="2400" dirty="0"/>
              <a:t>图书馆</a:t>
            </a:r>
            <a:r>
              <a:rPr lang="zh-CN" altLang="en-US" sz="2400" dirty="0" smtClean="0"/>
              <a:t>、</a:t>
            </a:r>
            <a:endParaRPr lang="en-US" altLang="zh-CN" sz="2400" dirty="0" smtClean="0"/>
          </a:p>
          <a:p>
            <a:pPr>
              <a:buFont typeface="Wingdings" pitchFamily="2" charset="2"/>
              <a:buNone/>
            </a:pPr>
            <a:r>
              <a:rPr lang="en-US" altLang="zh-CN" sz="2400" dirty="0" smtClean="0"/>
              <a:t>             CALIS</a:t>
            </a:r>
            <a:r>
              <a:rPr lang="zh-CN" altLang="en-US" sz="2400" dirty="0" smtClean="0"/>
              <a:t>、</a:t>
            </a:r>
            <a:r>
              <a:rPr lang="en-US" altLang="zh-CN" sz="2400" dirty="0" smtClean="0"/>
              <a:t>CASHL</a:t>
            </a:r>
            <a:r>
              <a:rPr lang="zh-CN" altLang="en-US" sz="2400" dirty="0" smtClean="0"/>
              <a:t>（高校）、</a:t>
            </a:r>
            <a:endParaRPr lang="en-US" altLang="zh-CN" sz="2400" dirty="0" smtClean="0"/>
          </a:p>
          <a:p>
            <a:pPr>
              <a:buFont typeface="Wingdings" pitchFamily="2" charset="2"/>
              <a:buNone/>
            </a:pPr>
            <a:r>
              <a:rPr lang="en-US" altLang="zh-CN" sz="2400" dirty="0" smtClean="0"/>
              <a:t>             </a:t>
            </a:r>
            <a:r>
              <a:rPr lang="zh-CN" altLang="en-US" sz="2400" dirty="0" smtClean="0"/>
              <a:t>天津市</a:t>
            </a:r>
            <a:r>
              <a:rPr lang="zh-CN" altLang="en-US" sz="2400" dirty="0"/>
              <a:t>内十八所高校馆</a:t>
            </a:r>
            <a:r>
              <a:rPr lang="zh-CN" altLang="en-US" sz="2400" dirty="0" smtClean="0"/>
              <a:t>、</a:t>
            </a:r>
            <a:endParaRPr lang="en-US" altLang="zh-CN" sz="2400" dirty="0" smtClean="0"/>
          </a:p>
          <a:p>
            <a:pPr>
              <a:buFont typeface="Wingdings" pitchFamily="2" charset="2"/>
              <a:buNone/>
            </a:pPr>
            <a:r>
              <a:rPr lang="en-US" altLang="zh-CN" sz="2400" dirty="0" smtClean="0"/>
              <a:t>             </a:t>
            </a:r>
            <a:r>
              <a:rPr lang="zh-CN" altLang="en-US" sz="2400" dirty="0" smtClean="0"/>
              <a:t>天津市图书馆、</a:t>
            </a:r>
            <a:endParaRPr lang="en-US" altLang="zh-CN" sz="2400" dirty="0" smtClean="0"/>
          </a:p>
          <a:p>
            <a:pPr>
              <a:buFont typeface="Wingdings" pitchFamily="2" charset="2"/>
              <a:buNone/>
            </a:pPr>
            <a:r>
              <a:rPr lang="en-US" altLang="zh-CN" sz="2400" dirty="0" smtClean="0"/>
              <a:t>             </a:t>
            </a:r>
            <a:r>
              <a:rPr lang="zh-CN" altLang="en-US" sz="2400" dirty="0" smtClean="0"/>
              <a:t>天津社会科学院图书馆、</a:t>
            </a:r>
            <a:endParaRPr lang="en-US" altLang="zh-CN" sz="2400" dirty="0" smtClean="0"/>
          </a:p>
          <a:p>
            <a:pPr>
              <a:buFont typeface="Wingdings" pitchFamily="2" charset="2"/>
              <a:buNone/>
            </a:pPr>
            <a:r>
              <a:rPr lang="en-US" altLang="zh-CN" sz="2400" dirty="0" smtClean="0"/>
              <a:t>             </a:t>
            </a:r>
            <a:r>
              <a:rPr lang="zh-CN" altLang="en-US" sz="2400" dirty="0" smtClean="0"/>
              <a:t>天津市医学图书馆、</a:t>
            </a:r>
            <a:endParaRPr lang="en-US" altLang="zh-CN" sz="2400" dirty="0" smtClean="0"/>
          </a:p>
          <a:p>
            <a:pPr>
              <a:buFont typeface="Wingdings" pitchFamily="2" charset="2"/>
              <a:buNone/>
            </a:pPr>
            <a:r>
              <a:rPr lang="zh-CN" altLang="en-US" sz="2400" dirty="0" smtClean="0"/>
              <a:t>             中共天津市委党校图书馆</a:t>
            </a:r>
            <a:endParaRPr lang="en-US" altLang="zh-CN" sz="2400" dirty="0" smtClean="0"/>
          </a:p>
          <a:p>
            <a:pPr>
              <a:buFont typeface="Wingdings" pitchFamily="2" charset="2"/>
              <a:buNone/>
            </a:pPr>
            <a:r>
              <a:rPr lang="en-US" altLang="zh-CN" sz="2400" dirty="0" smtClean="0"/>
              <a:t>             </a:t>
            </a:r>
            <a:r>
              <a:rPr lang="zh-CN" altLang="en-US" sz="2400" dirty="0" smtClean="0"/>
              <a:t>国际（</a:t>
            </a:r>
            <a:r>
              <a:rPr lang="en-US" altLang="zh-CN" sz="2400" dirty="0" smtClean="0"/>
              <a:t>OCLC</a:t>
            </a:r>
            <a:r>
              <a:rPr lang="zh-CN" altLang="en-US" sz="2400" dirty="0" smtClean="0"/>
              <a:t>） </a:t>
            </a:r>
            <a:endParaRPr lang="zh-CN" altLang="en-US" sz="2400" dirty="0"/>
          </a:p>
        </p:txBody>
      </p:sp>
      <p:sp>
        <p:nvSpPr>
          <p:cNvPr id="742402" name="Rectangle 2"/>
          <p:cNvSpPr>
            <a:spLocks noGrp="1" noChangeArrowheads="1"/>
          </p:cNvSpPr>
          <p:nvPr>
            <p:ph type="title"/>
          </p:nvPr>
        </p:nvSpPr>
        <p:spPr/>
        <p:txBody>
          <a:bodyPr/>
          <a:lstStyle/>
          <a:p>
            <a:r>
              <a:rPr lang="zh-CN" altLang="en-US" sz="3600" dirty="0">
                <a:solidFill>
                  <a:schemeClr val="tx1"/>
                </a:solidFill>
                <a:latin typeface="楷体" panose="02010609060101010101" pitchFamily="49" charset="-122"/>
                <a:ea typeface="楷体" panose="02010609060101010101" pitchFamily="49" charset="-122"/>
              </a:rPr>
              <a:t>国内馆际互借与文献传递的主要渠道</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3" name="Rectangle 3"/>
          <p:cNvSpPr>
            <a:spLocks noGrp="1" noChangeArrowheads="1"/>
          </p:cNvSpPr>
          <p:nvPr>
            <p:ph idx="1"/>
          </p:nvPr>
        </p:nvSpPr>
        <p:spPr/>
        <p:txBody>
          <a:bodyPr>
            <a:normAutofit/>
          </a:bodyPr>
          <a:lstStyle/>
          <a:p>
            <a:pPr>
              <a:lnSpc>
                <a:spcPct val="90000"/>
              </a:lnSpc>
              <a:buFont typeface="Wingdings" pitchFamily="2" charset="2"/>
              <a:buNone/>
            </a:pPr>
            <a:endParaRPr lang="en-US" altLang="zh-CN" sz="2800" b="1" dirty="0" smtClean="0"/>
          </a:p>
          <a:p>
            <a:pPr>
              <a:lnSpc>
                <a:spcPct val="90000"/>
              </a:lnSpc>
              <a:buFont typeface="Wingdings" pitchFamily="2" charset="2"/>
              <a:buNone/>
            </a:pPr>
            <a:r>
              <a:rPr lang="zh-CN" altLang="en-US" sz="2800" b="1" dirty="0" smtClean="0">
                <a:latin typeface="楷体" pitchFamily="49" charset="-122"/>
                <a:ea typeface="楷体" pitchFamily="49" charset="-122"/>
              </a:rPr>
              <a:t>主要纸本资源类型</a:t>
            </a:r>
            <a:r>
              <a:rPr lang="zh-CN" altLang="en-US" sz="2400" b="1" dirty="0" smtClean="0">
                <a:latin typeface="楷体" pitchFamily="49" charset="-122"/>
                <a:ea typeface="楷体" pitchFamily="49" charset="-122"/>
              </a:rPr>
              <a:t>：</a:t>
            </a:r>
            <a:endParaRPr lang="en-US" altLang="zh-CN" sz="2400" b="1" dirty="0" smtClean="0">
              <a:latin typeface="楷体" pitchFamily="49" charset="-122"/>
              <a:ea typeface="楷体" pitchFamily="49" charset="-122"/>
            </a:endParaRPr>
          </a:p>
          <a:p>
            <a:pPr>
              <a:lnSpc>
                <a:spcPct val="90000"/>
              </a:lnSpc>
              <a:buFont typeface="Wingdings" pitchFamily="2" charset="2"/>
              <a:buNone/>
            </a:pPr>
            <a:r>
              <a:rPr lang="en-US" altLang="zh-CN" sz="2400" b="1" dirty="0" smtClean="0">
                <a:latin typeface="楷体" pitchFamily="49" charset="-122"/>
                <a:ea typeface="楷体" pitchFamily="49" charset="-122"/>
              </a:rPr>
              <a:t>      </a:t>
            </a:r>
          </a:p>
          <a:p>
            <a:pPr>
              <a:lnSpc>
                <a:spcPct val="90000"/>
              </a:lnSpc>
              <a:buFont typeface="Wingdings" pitchFamily="2" charset="2"/>
              <a:buNone/>
            </a:pPr>
            <a:r>
              <a:rPr lang="en-US" altLang="zh-CN" sz="2400" b="1" dirty="0" smtClean="0">
                <a:latin typeface="楷体" pitchFamily="49" charset="-122"/>
                <a:ea typeface="楷体" pitchFamily="49" charset="-122"/>
              </a:rPr>
              <a:t>                 </a:t>
            </a:r>
            <a:r>
              <a:rPr lang="zh-CN" altLang="en-US" b="1" dirty="0" smtClean="0">
                <a:latin typeface="楷体" pitchFamily="49" charset="-122"/>
                <a:ea typeface="楷体" pitchFamily="49" charset="-122"/>
              </a:rPr>
              <a:t>图书、期刊、学位论文</a:t>
            </a:r>
            <a:endParaRPr lang="zh-CN" altLang="en-US" b="1" dirty="0">
              <a:latin typeface="楷体" pitchFamily="49" charset="-122"/>
              <a:ea typeface="楷体" pitchFamily="49" charset="-122"/>
            </a:endParaRPr>
          </a:p>
          <a:p>
            <a:pPr>
              <a:lnSpc>
                <a:spcPct val="90000"/>
              </a:lnSpc>
              <a:buFont typeface="Wingdings" pitchFamily="2" charset="2"/>
              <a:buNone/>
            </a:pPr>
            <a:endParaRPr lang="zh-CN" altLang="en-US" sz="2400" b="1" dirty="0"/>
          </a:p>
        </p:txBody>
      </p:sp>
      <p:sp>
        <p:nvSpPr>
          <p:cNvPr id="614402" name="Rectangle 2"/>
          <p:cNvSpPr>
            <a:spLocks noGrp="1" noChangeArrowheads="1"/>
          </p:cNvSpPr>
          <p:nvPr>
            <p:ph type="title"/>
          </p:nvPr>
        </p:nvSpPr>
        <p:spPr>
          <a:xfrm>
            <a:off x="428596" y="285728"/>
            <a:ext cx="8229600" cy="1143000"/>
          </a:xfrm>
        </p:spPr>
        <p:txBody>
          <a:bodyPr>
            <a:normAutofit/>
          </a:bodyPr>
          <a:lstStyle/>
          <a:p>
            <a:r>
              <a:rPr lang="en-US" altLang="zh-CN" sz="3600" dirty="0" smtClean="0">
                <a:solidFill>
                  <a:srgbClr val="C00000"/>
                </a:solidFill>
                <a:latin typeface="楷体" pitchFamily="49" charset="-122"/>
                <a:ea typeface="楷体" pitchFamily="49" charset="-122"/>
              </a:rPr>
              <a:t>1</a:t>
            </a:r>
            <a:r>
              <a:rPr lang="zh-CN" altLang="en-US" sz="3600" dirty="0" smtClean="0">
                <a:solidFill>
                  <a:srgbClr val="C00000"/>
                </a:solidFill>
                <a:latin typeface="楷体" pitchFamily="49" charset="-122"/>
                <a:ea typeface="楷体" pitchFamily="49" charset="-122"/>
              </a:rPr>
              <a:t>、纸本资源介绍</a:t>
            </a:r>
            <a:endParaRPr lang="zh-CN" altLang="zh-CN" sz="3600" dirty="0">
              <a:solidFill>
                <a:srgbClr val="C00000"/>
              </a:solidFill>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Rectangle 3"/>
          <p:cNvSpPr>
            <a:spLocks noGrp="1" noChangeArrowheads="1"/>
          </p:cNvSpPr>
          <p:nvPr>
            <p:ph idx="1"/>
          </p:nvPr>
        </p:nvSpPr>
        <p:spPr/>
        <p:txBody>
          <a:bodyPr>
            <a:normAutofit fontScale="77500" lnSpcReduction="20000"/>
          </a:bodyPr>
          <a:lstStyle/>
          <a:p>
            <a:pPr>
              <a:lnSpc>
                <a:spcPct val="80000"/>
              </a:lnSpc>
            </a:pPr>
            <a:endParaRPr lang="en-US" altLang="zh-CN" dirty="0" smtClean="0"/>
          </a:p>
          <a:p>
            <a:pPr>
              <a:lnSpc>
                <a:spcPct val="80000"/>
              </a:lnSpc>
            </a:pPr>
            <a:r>
              <a:rPr lang="zh-CN" altLang="en-US" dirty="0" smtClean="0"/>
              <a:t>国家</a:t>
            </a:r>
            <a:r>
              <a:rPr lang="zh-CN" altLang="en-US" dirty="0"/>
              <a:t>图书馆的</a:t>
            </a:r>
            <a:r>
              <a:rPr lang="zh-CN" altLang="en-US" dirty="0">
                <a:latin typeface="Arial"/>
              </a:rPr>
              <a:t>“</a:t>
            </a:r>
            <a:r>
              <a:rPr lang="zh-CN" altLang="en-US" dirty="0"/>
              <a:t>中文基藏库</a:t>
            </a:r>
            <a:r>
              <a:rPr lang="zh-CN" altLang="en-US" dirty="0">
                <a:latin typeface="Arial"/>
              </a:rPr>
              <a:t>”</a:t>
            </a:r>
            <a:r>
              <a:rPr lang="zh-CN" altLang="en-US" dirty="0"/>
              <a:t>和</a:t>
            </a:r>
            <a:r>
              <a:rPr lang="zh-CN" altLang="en-US" dirty="0">
                <a:latin typeface="Arial"/>
              </a:rPr>
              <a:t>“</a:t>
            </a:r>
            <a:r>
              <a:rPr lang="zh-CN" altLang="en-US" dirty="0"/>
              <a:t>外文图书</a:t>
            </a:r>
            <a:r>
              <a:rPr lang="zh-CN" altLang="en-US" dirty="0" smtClean="0"/>
              <a:t>子</a:t>
            </a:r>
            <a:endParaRPr lang="en-US" altLang="zh-CN" dirty="0" smtClean="0"/>
          </a:p>
          <a:p>
            <a:pPr>
              <a:lnSpc>
                <a:spcPct val="80000"/>
              </a:lnSpc>
              <a:buNone/>
            </a:pPr>
            <a:r>
              <a:rPr lang="en-US" altLang="zh-CN" dirty="0" smtClean="0"/>
              <a:t>   </a:t>
            </a:r>
            <a:r>
              <a:rPr lang="zh-CN" altLang="en-US" dirty="0" smtClean="0"/>
              <a:t>库</a:t>
            </a:r>
            <a:r>
              <a:rPr lang="zh-CN" altLang="en-US" dirty="0">
                <a:latin typeface="Arial"/>
              </a:rPr>
              <a:t>”</a:t>
            </a:r>
            <a:r>
              <a:rPr lang="zh-CN" altLang="en-US" dirty="0"/>
              <a:t>的图书可   外借。 </a:t>
            </a:r>
          </a:p>
          <a:p>
            <a:pPr>
              <a:lnSpc>
                <a:spcPct val="80000"/>
              </a:lnSpc>
              <a:buFont typeface="Wingdings" pitchFamily="2" charset="2"/>
              <a:buNone/>
            </a:pPr>
            <a:endParaRPr lang="zh-CN" altLang="en-US" dirty="0"/>
          </a:p>
          <a:p>
            <a:pPr>
              <a:lnSpc>
                <a:spcPct val="80000"/>
              </a:lnSpc>
            </a:pPr>
            <a:r>
              <a:rPr lang="zh-CN" altLang="en-US" dirty="0"/>
              <a:t>上海图书馆的馆藏类型属于</a:t>
            </a:r>
            <a:r>
              <a:rPr lang="zh-CN" altLang="en-US" dirty="0">
                <a:latin typeface="Arial"/>
              </a:rPr>
              <a:t>“</a:t>
            </a:r>
            <a:r>
              <a:rPr lang="zh-CN" altLang="en-US" dirty="0"/>
              <a:t>参考外借资料</a:t>
            </a:r>
            <a:r>
              <a:rPr lang="zh-CN" altLang="en-US" dirty="0">
                <a:latin typeface="Arial"/>
              </a:rPr>
              <a:t>”</a:t>
            </a:r>
            <a:r>
              <a:rPr lang="zh-CN" altLang="en-US" dirty="0" smtClean="0"/>
              <a:t>的</a:t>
            </a:r>
            <a:endParaRPr lang="en-US" altLang="zh-CN" dirty="0" smtClean="0"/>
          </a:p>
          <a:p>
            <a:pPr>
              <a:lnSpc>
                <a:spcPct val="80000"/>
              </a:lnSpc>
              <a:buNone/>
            </a:pPr>
            <a:r>
              <a:rPr lang="en-US" altLang="zh-CN" dirty="0" smtClean="0"/>
              <a:t>    </a:t>
            </a:r>
            <a:r>
              <a:rPr lang="zh-CN" altLang="en-US" dirty="0" smtClean="0"/>
              <a:t>图书</a:t>
            </a:r>
            <a:r>
              <a:rPr lang="zh-CN" altLang="en-US" dirty="0"/>
              <a:t>可外借。</a:t>
            </a:r>
          </a:p>
          <a:p>
            <a:pPr>
              <a:lnSpc>
                <a:spcPct val="80000"/>
              </a:lnSpc>
              <a:buFont typeface="Wingdings" pitchFamily="2" charset="2"/>
              <a:buNone/>
            </a:pPr>
            <a:endParaRPr lang="zh-CN" altLang="en-US" dirty="0"/>
          </a:p>
          <a:p>
            <a:pPr>
              <a:lnSpc>
                <a:spcPct val="80000"/>
              </a:lnSpc>
            </a:pPr>
            <a:r>
              <a:rPr lang="zh-CN" altLang="en-US" dirty="0"/>
              <a:t>天津市内</a:t>
            </a:r>
            <a:r>
              <a:rPr lang="en-US" altLang="zh-CN" dirty="0"/>
              <a:t>18</a:t>
            </a:r>
            <a:r>
              <a:rPr lang="zh-CN" altLang="en-US" dirty="0"/>
              <a:t>所高校馆及公共馆馆际互借证（限</a:t>
            </a:r>
            <a:r>
              <a:rPr lang="zh-CN" altLang="en-US" dirty="0" smtClean="0"/>
              <a:t>普</a:t>
            </a:r>
            <a:endParaRPr lang="en-US" altLang="zh-CN" dirty="0" smtClean="0"/>
          </a:p>
          <a:p>
            <a:pPr>
              <a:lnSpc>
                <a:spcPct val="80000"/>
              </a:lnSpc>
              <a:buNone/>
            </a:pPr>
            <a:r>
              <a:rPr lang="en-US" altLang="zh-CN" dirty="0" smtClean="0"/>
              <a:t>   </a:t>
            </a:r>
            <a:r>
              <a:rPr lang="zh-CN" altLang="en-US" dirty="0" smtClean="0"/>
              <a:t>通</a:t>
            </a:r>
            <a:r>
              <a:rPr lang="zh-CN" altLang="en-US" dirty="0"/>
              <a:t>图书，不包括库本书）</a:t>
            </a:r>
          </a:p>
          <a:p>
            <a:pPr>
              <a:lnSpc>
                <a:spcPct val="80000"/>
              </a:lnSpc>
              <a:buFont typeface="Wingdings" pitchFamily="2" charset="2"/>
              <a:buNone/>
            </a:pPr>
            <a:endParaRPr lang="zh-CN" altLang="en-US" dirty="0"/>
          </a:p>
          <a:p>
            <a:pPr>
              <a:lnSpc>
                <a:spcPct val="80000"/>
              </a:lnSpc>
            </a:pPr>
            <a:r>
              <a:rPr lang="en-US" altLang="zh-CN" dirty="0"/>
              <a:t>CASHL</a:t>
            </a:r>
            <a:r>
              <a:rPr lang="zh-CN" altLang="en-US" dirty="0"/>
              <a:t>（开始览文</a:t>
            </a:r>
            <a:r>
              <a:rPr lang="zh-CN" altLang="en-US" dirty="0" smtClean="0"/>
              <a:t>）有馆藏的图书（高校）</a:t>
            </a:r>
            <a:endParaRPr lang="en-US" altLang="zh-CN" dirty="0" smtClean="0"/>
          </a:p>
          <a:p>
            <a:pPr>
              <a:lnSpc>
                <a:spcPct val="80000"/>
              </a:lnSpc>
            </a:pPr>
            <a:endParaRPr lang="en-US" altLang="zh-CN" dirty="0"/>
          </a:p>
          <a:p>
            <a:pPr>
              <a:lnSpc>
                <a:spcPct val="80000"/>
              </a:lnSpc>
            </a:pPr>
            <a:r>
              <a:rPr lang="en-US" altLang="zh-CN" dirty="0" smtClean="0"/>
              <a:t>CALIS </a:t>
            </a:r>
            <a:r>
              <a:rPr lang="zh-CN" altLang="en-US" dirty="0" smtClean="0"/>
              <a:t>根据各大学的规定</a:t>
            </a:r>
            <a:endParaRPr lang="zh-CN" altLang="en-US" dirty="0"/>
          </a:p>
          <a:p>
            <a:pPr>
              <a:lnSpc>
                <a:spcPct val="80000"/>
              </a:lnSpc>
              <a:buFont typeface="Wingdings" pitchFamily="2" charset="2"/>
              <a:buNone/>
            </a:pPr>
            <a:endParaRPr lang="zh-CN" altLang="en-US" dirty="0"/>
          </a:p>
          <a:p>
            <a:pPr>
              <a:lnSpc>
                <a:spcPct val="80000"/>
              </a:lnSpc>
              <a:buFont typeface="Wingdings" pitchFamily="2" charset="2"/>
              <a:buNone/>
            </a:pPr>
            <a:endParaRPr lang="zh-CN" altLang="en-US" dirty="0"/>
          </a:p>
          <a:p>
            <a:pPr>
              <a:lnSpc>
                <a:spcPct val="80000"/>
              </a:lnSpc>
            </a:pPr>
            <a:endParaRPr lang="zh-CN" altLang="en-US" sz="500" dirty="0"/>
          </a:p>
          <a:p>
            <a:pPr>
              <a:lnSpc>
                <a:spcPct val="80000"/>
              </a:lnSpc>
            </a:pPr>
            <a:endParaRPr lang="zh-CN" altLang="en-US" sz="500" dirty="0"/>
          </a:p>
          <a:p>
            <a:pPr>
              <a:lnSpc>
                <a:spcPct val="80000"/>
              </a:lnSpc>
              <a:buFont typeface="Wingdings" pitchFamily="2" charset="2"/>
              <a:buNone/>
            </a:pPr>
            <a:r>
              <a:rPr lang="zh-CN" altLang="en-US" sz="500" dirty="0"/>
              <a:t>          </a:t>
            </a:r>
          </a:p>
          <a:p>
            <a:pPr>
              <a:lnSpc>
                <a:spcPct val="80000"/>
              </a:lnSpc>
              <a:buFont typeface="Wingdings" pitchFamily="2" charset="2"/>
              <a:buNone/>
            </a:pPr>
            <a:endParaRPr lang="zh-CN" altLang="en-US" sz="500" dirty="0"/>
          </a:p>
          <a:p>
            <a:pPr>
              <a:lnSpc>
                <a:spcPct val="80000"/>
              </a:lnSpc>
              <a:buFont typeface="Wingdings" pitchFamily="2" charset="2"/>
              <a:buNone/>
            </a:pPr>
            <a:endParaRPr lang="zh-CN" altLang="en-US" sz="500" dirty="0"/>
          </a:p>
          <a:p>
            <a:pPr>
              <a:lnSpc>
                <a:spcPct val="80000"/>
              </a:lnSpc>
              <a:buFont typeface="Wingdings" pitchFamily="2" charset="2"/>
              <a:buNone/>
            </a:pPr>
            <a:endParaRPr lang="zh-CN" altLang="en-US" sz="500" dirty="0"/>
          </a:p>
          <a:p>
            <a:pPr>
              <a:lnSpc>
                <a:spcPct val="80000"/>
              </a:lnSpc>
              <a:buFont typeface="Wingdings" pitchFamily="2" charset="2"/>
              <a:buNone/>
            </a:pPr>
            <a:r>
              <a:rPr lang="zh-CN" altLang="en-US" sz="500" dirty="0"/>
              <a:t>         </a:t>
            </a:r>
          </a:p>
        </p:txBody>
      </p:sp>
      <p:sp>
        <p:nvSpPr>
          <p:cNvPr id="744450" name="Rectangle 2"/>
          <p:cNvSpPr>
            <a:spLocks noGrp="1" noChangeArrowheads="1"/>
          </p:cNvSpPr>
          <p:nvPr>
            <p:ph type="title"/>
          </p:nvPr>
        </p:nvSpPr>
        <p:spPr/>
        <p:txBody>
          <a:bodyPr/>
          <a:lstStyle/>
          <a:p>
            <a:endParaRPr lang="zh-CN" altLang="zh-CN"/>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a:srcRect/>
          <a:stretch>
            <a:fillRect/>
          </a:stretch>
        </p:blipFill>
        <p:spPr bwMode="auto">
          <a:xfrm>
            <a:off x="-2286000" y="-857250"/>
            <a:ext cx="13716000" cy="8572500"/>
          </a:xfrm>
          <a:prstGeom prst="rect">
            <a:avLst/>
          </a:prstGeom>
          <a:noFill/>
          <a:ln w="9525" algn="ctr">
            <a:noFill/>
            <a:miter lim="800000"/>
            <a:headEnd/>
            <a:tailEnd/>
          </a:ln>
          <a:effectLst/>
        </p:spPr>
      </p:pic>
      <p:sp>
        <p:nvSpPr>
          <p:cNvPr id="756739" name="Line 3"/>
          <p:cNvSpPr>
            <a:spLocks noChangeShapeType="1"/>
          </p:cNvSpPr>
          <p:nvPr/>
        </p:nvSpPr>
        <p:spPr bwMode="auto">
          <a:xfrm flipH="1" flipV="1">
            <a:off x="8459788" y="5516563"/>
            <a:ext cx="144462" cy="792162"/>
          </a:xfrm>
          <a:prstGeom prst="line">
            <a:avLst/>
          </a:prstGeom>
          <a:noFill/>
          <a:ln w="9525">
            <a:solidFill>
              <a:srgbClr val="FF0066"/>
            </a:solidFill>
            <a:round/>
            <a:headEnd/>
            <a:tailEnd type="triangle" w="med" len="med"/>
          </a:ln>
          <a:effectLst/>
        </p:spPr>
        <p:txBody>
          <a:bodyPr/>
          <a:lstStyle/>
          <a:p>
            <a:endParaRPr lang="zh-CN" alt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2" name="Picture 2"/>
          <p:cNvPicPr>
            <a:picLocks noChangeAspect="1" noChangeArrowheads="1"/>
          </p:cNvPicPr>
          <p:nvPr/>
        </p:nvPicPr>
        <p:blipFill>
          <a:blip r:embed="rId2"/>
          <a:srcRect/>
          <a:stretch>
            <a:fillRect/>
          </a:stretch>
        </p:blipFill>
        <p:spPr bwMode="auto">
          <a:xfrm>
            <a:off x="-2286000" y="-857250"/>
            <a:ext cx="13716000" cy="8572500"/>
          </a:xfrm>
          <a:prstGeom prst="rect">
            <a:avLst/>
          </a:prstGeom>
          <a:noFill/>
          <a:ln w="9525" algn="ctr">
            <a:noFill/>
            <a:miter lim="800000"/>
            <a:headEnd/>
            <a:tailEnd/>
          </a:ln>
          <a:effectLst/>
        </p:spPr>
      </p:pic>
      <p:sp>
        <p:nvSpPr>
          <p:cNvPr id="757763" name="Line 3"/>
          <p:cNvSpPr>
            <a:spLocks noChangeShapeType="1"/>
          </p:cNvSpPr>
          <p:nvPr/>
        </p:nvSpPr>
        <p:spPr bwMode="auto">
          <a:xfrm flipH="1" flipV="1">
            <a:off x="8388350" y="4724400"/>
            <a:ext cx="1008063" cy="720725"/>
          </a:xfrm>
          <a:prstGeom prst="line">
            <a:avLst/>
          </a:prstGeom>
          <a:noFill/>
          <a:ln w="9525">
            <a:solidFill>
              <a:srgbClr val="FF0066"/>
            </a:solidFill>
            <a:round/>
            <a:headEnd/>
            <a:tailEnd type="triangle" w="med" len="med"/>
          </a:ln>
          <a:effectLst/>
        </p:spPr>
        <p:txBody>
          <a:bodyPr/>
          <a:lstStyle/>
          <a:p>
            <a:endParaRPr lang="zh-CN" altLang="en-US"/>
          </a:p>
        </p:txBody>
      </p:sp>
      <p:sp>
        <p:nvSpPr>
          <p:cNvPr id="757764" name="Line 4"/>
          <p:cNvSpPr>
            <a:spLocks noChangeShapeType="1"/>
          </p:cNvSpPr>
          <p:nvPr/>
        </p:nvSpPr>
        <p:spPr bwMode="auto">
          <a:xfrm flipH="1">
            <a:off x="7812088" y="5373688"/>
            <a:ext cx="1331912" cy="215900"/>
          </a:xfrm>
          <a:prstGeom prst="line">
            <a:avLst/>
          </a:prstGeom>
          <a:noFill/>
          <a:ln w="9525">
            <a:solidFill>
              <a:srgbClr val="FF0066"/>
            </a:solidFill>
            <a:round/>
            <a:headEnd/>
            <a:tailEnd type="triangle" w="med" len="med"/>
          </a:ln>
          <a:effectLst/>
        </p:spPr>
        <p:txBody>
          <a:bodyPr/>
          <a:lstStyle/>
          <a:p>
            <a:endParaRPr lang="zh-CN" altLang="en-US"/>
          </a:p>
        </p:txBody>
      </p:sp>
      <p:sp>
        <p:nvSpPr>
          <p:cNvPr id="757765" name="Line 5"/>
          <p:cNvSpPr>
            <a:spLocks noChangeShapeType="1"/>
          </p:cNvSpPr>
          <p:nvPr/>
        </p:nvSpPr>
        <p:spPr bwMode="auto">
          <a:xfrm flipH="1">
            <a:off x="8604250" y="3213100"/>
            <a:ext cx="1008063" cy="0"/>
          </a:xfrm>
          <a:prstGeom prst="line">
            <a:avLst/>
          </a:prstGeom>
          <a:noFill/>
          <a:ln w="9525">
            <a:solidFill>
              <a:srgbClr val="0000FF"/>
            </a:solidFill>
            <a:round/>
            <a:headEnd/>
            <a:tailEnd type="triangle" w="med" len="med"/>
          </a:ln>
          <a:effec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763"/>
                                        </p:tgtEl>
                                        <p:attrNameLst>
                                          <p:attrName>style.visibility</p:attrName>
                                        </p:attrNameLst>
                                      </p:cBhvr>
                                      <p:to>
                                        <p:strVal val="visible"/>
                                      </p:to>
                                    </p:set>
                                    <p:animEffect transition="in" filter="blinds(horizontal)">
                                      <p:cBhvr>
                                        <p:cTn id="7" dur="500"/>
                                        <p:tgtEl>
                                          <p:spTgt spid="7577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57764"/>
                                        </p:tgtEl>
                                        <p:attrNameLst>
                                          <p:attrName>style.visibility</p:attrName>
                                        </p:attrNameLst>
                                      </p:cBhvr>
                                      <p:to>
                                        <p:strVal val="visible"/>
                                      </p:to>
                                    </p:set>
                                    <p:animEffect transition="in" filter="blinds(horizontal)">
                                      <p:cBhvr>
                                        <p:cTn id="12" dur="500"/>
                                        <p:tgtEl>
                                          <p:spTgt spid="7577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57765"/>
                                        </p:tgtEl>
                                        <p:attrNameLst>
                                          <p:attrName>style.visibility</p:attrName>
                                        </p:attrNameLst>
                                      </p:cBhvr>
                                      <p:to>
                                        <p:strVal val="visible"/>
                                      </p:to>
                                    </p:set>
                                    <p:animEffect transition="in" filter="box(in)">
                                      <p:cBhvr>
                                        <p:cTn id="17" dur="500"/>
                                        <p:tgtEl>
                                          <p:spTgt spid="75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3" grpId="0" animBg="1"/>
      <p:bldP spid="757764" grpId="0" animBg="1"/>
      <p:bldP spid="75776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39552" y="476672"/>
            <a:ext cx="8136905" cy="5832649"/>
          </a:xfrm>
          <a:prstGeom prst="rect">
            <a:avLst/>
          </a:prstGeom>
        </p:spPr>
      </p:pic>
    </p:spTree>
    <p:extLst>
      <p:ext uri="{BB962C8B-B14F-4D97-AF65-F5344CB8AC3E}">
        <p14:creationId xmlns:p14="http://schemas.microsoft.com/office/powerpoint/2010/main" xmlns="" val="1763157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95536" y="476672"/>
            <a:ext cx="8496944" cy="6048673"/>
          </a:xfrm>
          <a:prstGeom prst="rect">
            <a:avLst/>
          </a:prstGeom>
        </p:spPr>
      </p:pic>
    </p:spTree>
    <p:extLst>
      <p:ext uri="{BB962C8B-B14F-4D97-AF65-F5344CB8AC3E}">
        <p14:creationId xmlns:p14="http://schemas.microsoft.com/office/powerpoint/2010/main" xmlns="" val="29871633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640678" y="1481138"/>
            <a:ext cx="5862644" cy="4525962"/>
          </a:xfrm>
          <a:prstGeom prst="rect">
            <a:avLst/>
          </a:prstGeom>
        </p:spPr>
      </p:pic>
      <p:sp>
        <p:nvSpPr>
          <p:cNvPr id="3" name="标题 2"/>
          <p:cNvSpPr>
            <a:spLocks noGrp="1"/>
          </p:cNvSpPr>
          <p:nvPr>
            <p:ph type="title"/>
          </p:nvPr>
        </p:nvSpPr>
        <p:spPr/>
        <p:txBody>
          <a:bodyPr>
            <a:normAutofit/>
          </a:bodyPr>
          <a:lstStyle/>
          <a:p>
            <a:r>
              <a:rPr lang="zh-CN" altLang="en-US" sz="3600" dirty="0" smtClean="0">
                <a:solidFill>
                  <a:srgbClr val="C00000"/>
                </a:solidFill>
                <a:latin typeface="楷体" panose="02010609060101010101" pitchFamily="49" charset="-122"/>
                <a:ea typeface="楷体" panose="02010609060101010101" pitchFamily="49" charset="-122"/>
              </a:rPr>
              <a:t>注：国图借书需要从</a:t>
            </a:r>
            <a:r>
              <a:rPr lang="en-US" altLang="zh-CN" sz="3600" dirty="0" smtClean="0">
                <a:solidFill>
                  <a:srgbClr val="C00000"/>
                </a:solidFill>
                <a:latin typeface="楷体" panose="02010609060101010101" pitchFamily="49" charset="-122"/>
                <a:ea typeface="楷体" panose="02010609060101010101" pitchFamily="49" charset="-122"/>
              </a:rPr>
              <a:t>e</a:t>
            </a:r>
            <a:r>
              <a:rPr lang="zh-CN" altLang="en-US" sz="3600" dirty="0" smtClean="0">
                <a:solidFill>
                  <a:srgbClr val="C00000"/>
                </a:solidFill>
                <a:latin typeface="楷体" panose="02010609060101010101" pitchFamily="49" charset="-122"/>
                <a:ea typeface="楷体" panose="02010609060101010101" pitchFamily="49" charset="-122"/>
              </a:rPr>
              <a:t>得提交申请</a:t>
            </a:r>
            <a:endParaRPr lang="zh-CN" altLang="en-US" sz="3600" dirty="0">
              <a:solidFill>
                <a:srgbClr val="C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xmlns="" val="8136578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678402" y="1481138"/>
            <a:ext cx="5787196" cy="4525962"/>
          </a:xfrm>
          <a:prstGeom prst="rect">
            <a:avLst/>
          </a:prstGeom>
        </p:spPr>
      </p:pic>
      <p:sp>
        <p:nvSpPr>
          <p:cNvPr id="3" name="标题 2"/>
          <p:cNvSpPr>
            <a:spLocks noGrp="1"/>
          </p:cNvSpPr>
          <p:nvPr>
            <p:ph type="title"/>
          </p:nvPr>
        </p:nvSpPr>
        <p:spPr/>
        <p:txBody>
          <a:bodyPr>
            <a:normAutofit fontScale="90000"/>
          </a:bodyPr>
          <a:lstStyle/>
          <a:p>
            <a:r>
              <a:rPr lang="zh-CN" altLang="en-US" sz="4400" dirty="0">
                <a:solidFill>
                  <a:srgbClr val="C00000"/>
                </a:solidFill>
                <a:latin typeface="楷体" panose="02010609060101010101" pitchFamily="49" charset="-122"/>
                <a:ea typeface="楷体" panose="02010609060101010101" pitchFamily="49" charset="-122"/>
              </a:rPr>
              <a:t>注：国图借书需要从</a:t>
            </a:r>
            <a:r>
              <a:rPr lang="en-US" altLang="zh-CN" sz="4400" dirty="0">
                <a:solidFill>
                  <a:srgbClr val="C00000"/>
                </a:solidFill>
                <a:latin typeface="楷体" panose="02010609060101010101" pitchFamily="49" charset="-122"/>
                <a:ea typeface="楷体" panose="02010609060101010101" pitchFamily="49" charset="-122"/>
              </a:rPr>
              <a:t>e</a:t>
            </a:r>
            <a:r>
              <a:rPr lang="zh-CN" altLang="en-US" sz="4400" dirty="0">
                <a:solidFill>
                  <a:srgbClr val="C00000"/>
                </a:solidFill>
                <a:latin typeface="楷体" panose="02010609060101010101" pitchFamily="49" charset="-122"/>
                <a:ea typeface="楷体" panose="02010609060101010101" pitchFamily="49" charset="-122"/>
              </a:rPr>
              <a:t>得提交申请</a:t>
            </a:r>
            <a:endParaRPr lang="zh-CN" altLang="en-US" dirty="0"/>
          </a:p>
        </p:txBody>
      </p:sp>
    </p:spTree>
    <p:extLst>
      <p:ext uri="{BB962C8B-B14F-4D97-AF65-F5344CB8AC3E}">
        <p14:creationId xmlns:p14="http://schemas.microsoft.com/office/powerpoint/2010/main" xmlns="" val="3300189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3" name="Rectangle 3"/>
          <p:cNvSpPr>
            <a:spLocks noGrp="1" noChangeArrowheads="1"/>
          </p:cNvSpPr>
          <p:nvPr>
            <p:ph idx="1"/>
          </p:nvPr>
        </p:nvSpPr>
        <p:spPr/>
        <p:txBody>
          <a:bodyPr/>
          <a:lstStyle/>
          <a:p>
            <a:r>
              <a:rPr lang="zh-CN" altLang="en-US" dirty="0">
                <a:latin typeface="楷体" panose="02010609060101010101" pitchFamily="49" charset="-122"/>
                <a:ea typeface="楷体" panose="02010609060101010101" pitchFamily="49" charset="-122"/>
              </a:rPr>
              <a:t>港台</a:t>
            </a:r>
          </a:p>
          <a:p>
            <a:r>
              <a:rPr lang="zh-CN" altLang="en-US" dirty="0">
                <a:latin typeface="楷体" panose="02010609060101010101" pitchFamily="49" charset="-122"/>
                <a:ea typeface="楷体" panose="02010609060101010101" pitchFamily="49" charset="-122"/>
              </a:rPr>
              <a:t>日本</a:t>
            </a:r>
          </a:p>
          <a:p>
            <a:r>
              <a:rPr lang="zh-CN" altLang="en-US" dirty="0">
                <a:latin typeface="楷体" panose="02010609060101010101" pitchFamily="49" charset="-122"/>
                <a:ea typeface="楷体" panose="02010609060101010101" pitchFamily="49" charset="-122"/>
              </a:rPr>
              <a:t>北美</a:t>
            </a:r>
          </a:p>
          <a:p>
            <a:r>
              <a:rPr lang="zh-CN" altLang="en-US" dirty="0">
                <a:latin typeface="楷体" panose="02010609060101010101" pitchFamily="49" charset="-122"/>
                <a:ea typeface="楷体" panose="02010609060101010101" pitchFamily="49" charset="-122"/>
              </a:rPr>
              <a:t>欧洲</a:t>
            </a:r>
          </a:p>
        </p:txBody>
      </p:sp>
      <p:sp>
        <p:nvSpPr>
          <p:cNvPr id="747522" name="Rectangle 2"/>
          <p:cNvSpPr>
            <a:spLocks noGrp="1" noChangeArrowheads="1"/>
          </p:cNvSpPr>
          <p:nvPr>
            <p:ph type="title"/>
          </p:nvPr>
        </p:nvSpPr>
        <p:spPr/>
        <p:txBody>
          <a:bodyPr>
            <a:normAutofit/>
          </a:bodyPr>
          <a:lstStyle/>
          <a:p>
            <a:r>
              <a:rPr lang="zh-CN" altLang="en-US" sz="3600" dirty="0">
                <a:latin typeface="楷体" panose="02010609060101010101" pitchFamily="49" charset="-122"/>
                <a:ea typeface="楷体" panose="02010609060101010101" pitchFamily="49" charset="-122"/>
              </a:rPr>
              <a:t>大陆以外的渠道</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fontScale="77500" lnSpcReduction="20000"/>
          </a:bodyPr>
          <a:lstStyle/>
          <a:p>
            <a:r>
              <a:rPr lang="zh-CN" altLang="en-US" sz="4100" dirty="0" smtClean="0">
                <a:latin typeface="楷体" panose="02010609060101010101" pitchFamily="49" charset="-122"/>
                <a:ea typeface="楷体" panose="02010609060101010101" pitchFamily="49" charset="-122"/>
              </a:rPr>
              <a:t>中外文期刊（会议）论文等</a:t>
            </a:r>
            <a:r>
              <a:rPr lang="zh-CN" altLang="en-US" dirty="0" smtClean="0"/>
              <a:t>：</a:t>
            </a:r>
            <a:endParaRPr lang="en-US" altLang="zh-CN" dirty="0" smtClean="0"/>
          </a:p>
          <a:p>
            <a:pPr marL="109728" indent="0">
              <a:buNone/>
            </a:pPr>
            <a:endParaRPr lang="en-US" altLang="zh-CN" dirty="0" smtClean="0"/>
          </a:p>
          <a:p>
            <a:pPr marL="109728" indent="0">
              <a:buNone/>
            </a:pPr>
            <a:r>
              <a:rPr lang="en-US" altLang="zh-CN" sz="2800" dirty="0" smtClean="0">
                <a:latin typeface="楷体" panose="02010609060101010101" pitchFamily="49" charset="-122"/>
                <a:ea typeface="楷体" panose="02010609060101010101" pitchFamily="49" charset="-122"/>
              </a:rPr>
              <a:t>CALIS</a:t>
            </a:r>
            <a:r>
              <a:rPr lang="zh-CN" altLang="en-US" sz="2800" dirty="0" smtClean="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CASHL</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NSTL</a:t>
            </a:r>
            <a:r>
              <a:rPr lang="zh-CN" altLang="en-US" sz="2800" dirty="0">
                <a:latin typeface="楷体" panose="02010609060101010101" pitchFamily="49" charset="-122"/>
                <a:ea typeface="楷体" panose="02010609060101010101" pitchFamily="49" charset="-122"/>
              </a:rPr>
              <a:t>、国图、上图、港台、国外</a:t>
            </a:r>
            <a:endParaRPr lang="en-US" altLang="zh-CN" sz="2800" dirty="0">
              <a:latin typeface="楷体" panose="02010609060101010101" pitchFamily="49" charset="-122"/>
              <a:ea typeface="楷体" panose="02010609060101010101" pitchFamily="49" charset="-122"/>
            </a:endParaRPr>
          </a:p>
          <a:p>
            <a:endParaRPr lang="en-US" altLang="zh-CN" dirty="0" smtClean="0"/>
          </a:p>
          <a:p>
            <a:endParaRPr lang="en-US" altLang="zh-CN" dirty="0"/>
          </a:p>
          <a:p>
            <a:r>
              <a:rPr lang="zh-CN" altLang="en-US" sz="4100" dirty="0" smtClean="0">
                <a:latin typeface="楷体" panose="02010609060101010101" pitchFamily="49" charset="-122"/>
                <a:ea typeface="楷体" panose="02010609060101010101" pitchFamily="49" charset="-122"/>
              </a:rPr>
              <a:t>中外学位论文</a:t>
            </a:r>
            <a:endParaRPr lang="en-US" altLang="zh-CN" sz="4100" dirty="0" smtClean="0">
              <a:latin typeface="楷体" panose="02010609060101010101" pitchFamily="49" charset="-122"/>
              <a:ea typeface="楷体" panose="02010609060101010101" pitchFamily="49" charset="-122"/>
            </a:endParaRPr>
          </a:p>
          <a:p>
            <a:pPr marL="109728" indent="0">
              <a:buNone/>
            </a:pPr>
            <a:endParaRPr lang="en-US" altLang="zh-CN" dirty="0" smtClean="0"/>
          </a:p>
          <a:p>
            <a:pPr marL="109728" indent="0">
              <a:buNone/>
            </a:pPr>
            <a:r>
              <a:rPr lang="zh-CN" altLang="en-US" sz="3600" dirty="0" smtClean="0">
                <a:latin typeface="楷体" panose="02010609060101010101" pitchFamily="49" charset="-122"/>
                <a:ea typeface="楷体" panose="02010609060101010101" pitchFamily="49" charset="-122"/>
              </a:rPr>
              <a:t>国图、</a:t>
            </a:r>
            <a:r>
              <a:rPr lang="en-US" altLang="zh-CN" sz="3600" dirty="0" smtClean="0">
                <a:latin typeface="楷体" panose="02010609060101010101" pitchFamily="49" charset="-122"/>
                <a:ea typeface="楷体" panose="02010609060101010101" pitchFamily="49" charset="-122"/>
              </a:rPr>
              <a:t>NSTL</a:t>
            </a:r>
            <a:r>
              <a:rPr lang="zh-CN" altLang="en-US" sz="3600" dirty="0" smtClean="0">
                <a:latin typeface="楷体" panose="02010609060101010101" pitchFamily="49" charset="-122"/>
                <a:ea typeface="楷体" panose="02010609060101010101" pitchFamily="49" charset="-122"/>
              </a:rPr>
              <a:t>、</a:t>
            </a:r>
            <a:r>
              <a:rPr lang="en-US" altLang="zh-CN" sz="3600" dirty="0" smtClean="0">
                <a:latin typeface="楷体" panose="02010609060101010101" pitchFamily="49" charset="-122"/>
                <a:ea typeface="楷体" panose="02010609060101010101" pitchFamily="49" charset="-122"/>
              </a:rPr>
              <a:t>CALIS</a:t>
            </a:r>
            <a:r>
              <a:rPr lang="zh-CN" altLang="en-US" sz="3600" dirty="0" smtClean="0">
                <a:latin typeface="楷体" panose="02010609060101010101" pitchFamily="49" charset="-122"/>
                <a:ea typeface="楷体" panose="02010609060101010101" pitchFamily="49" charset="-122"/>
              </a:rPr>
              <a:t>、国外</a:t>
            </a:r>
            <a:endParaRPr lang="en-US" altLang="zh-CN" sz="3600" dirty="0">
              <a:latin typeface="楷体" panose="02010609060101010101" pitchFamily="49" charset="-122"/>
              <a:ea typeface="楷体" panose="02010609060101010101" pitchFamily="49" charset="-122"/>
            </a:endParaRPr>
          </a:p>
          <a:p>
            <a:endParaRPr lang="en-US" altLang="zh-CN" dirty="0" smtClean="0"/>
          </a:p>
          <a:p>
            <a:endParaRPr lang="en-US" altLang="zh-CN" dirty="0"/>
          </a:p>
          <a:p>
            <a:endParaRPr lang="en-US" altLang="zh-CN" dirty="0" smtClean="0"/>
          </a:p>
          <a:p>
            <a:pPr marL="109728" indent="0">
              <a:buNone/>
            </a:pPr>
            <a:endParaRPr lang="en-US" altLang="zh-CN" dirty="0"/>
          </a:p>
          <a:p>
            <a:pPr marL="109728" indent="0">
              <a:buNone/>
            </a:pPr>
            <a:r>
              <a:rPr lang="en-US" altLang="zh-CN" dirty="0" smtClean="0"/>
              <a:t>  </a:t>
            </a:r>
            <a:endParaRPr lang="en-US" altLang="zh-CN" dirty="0"/>
          </a:p>
          <a:p>
            <a:pPr marL="109728" indent="0">
              <a:buNone/>
            </a:pP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xmlns="" val="33330297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7" name="Rectangle 3"/>
          <p:cNvSpPr>
            <a:spLocks noGrp="1" noChangeArrowheads="1"/>
          </p:cNvSpPr>
          <p:nvPr>
            <p:ph idx="1"/>
          </p:nvPr>
        </p:nvSpPr>
        <p:spPr/>
        <p:txBody>
          <a:bodyPr/>
          <a:lstStyle/>
          <a:p>
            <a:r>
              <a:rPr lang="zh-CN" altLang="en-US" dirty="0">
                <a:latin typeface="楷体" panose="02010609060101010101" pitchFamily="49" charset="-122"/>
                <a:ea typeface="楷体" panose="02010609060101010101" pitchFamily="49" charset="-122"/>
              </a:rPr>
              <a:t>南开大学馆际互借系统（原</a:t>
            </a:r>
            <a:r>
              <a:rPr lang="en-US" altLang="zh-CN" dirty="0">
                <a:latin typeface="楷体" panose="02010609060101010101" pitchFamily="49" charset="-122"/>
                <a:ea typeface="楷体" panose="02010609060101010101" pitchFamily="49" charset="-122"/>
              </a:rPr>
              <a:t>CALIS</a:t>
            </a:r>
            <a:r>
              <a:rPr lang="zh-CN" altLang="en-US" dirty="0">
                <a:latin typeface="楷体" panose="02010609060101010101" pitchFamily="49" charset="-122"/>
                <a:ea typeface="楷体" panose="02010609060101010101" pitchFamily="49" charset="-122"/>
              </a:rPr>
              <a:t>系统）</a:t>
            </a:r>
          </a:p>
          <a:p>
            <a:endParaRPr lang="zh-CN" altLang="en-US" dirty="0">
              <a:latin typeface="楷体" panose="02010609060101010101" pitchFamily="49" charset="-122"/>
              <a:ea typeface="楷体" panose="02010609060101010101" pitchFamily="49" charset="-122"/>
            </a:endParaRPr>
          </a:p>
          <a:p>
            <a:r>
              <a:rPr lang="en-US" altLang="zh-CN" dirty="0">
                <a:latin typeface="楷体" panose="02010609060101010101" pitchFamily="49" charset="-122"/>
                <a:ea typeface="楷体" panose="02010609060101010101" pitchFamily="49" charset="-122"/>
              </a:rPr>
              <a:t>CASHL</a:t>
            </a:r>
            <a:r>
              <a:rPr lang="zh-CN" altLang="en-US" dirty="0">
                <a:latin typeface="楷体" panose="02010609060101010101" pitchFamily="49" charset="-122"/>
                <a:ea typeface="楷体" panose="02010609060101010101" pitchFamily="49" charset="-122"/>
              </a:rPr>
              <a:t>馆际互借系统</a:t>
            </a:r>
          </a:p>
          <a:p>
            <a:endParaRPr lang="zh-CN" altLang="en-US" dirty="0">
              <a:latin typeface="楷体" panose="02010609060101010101" pitchFamily="49" charset="-122"/>
              <a:ea typeface="楷体" panose="02010609060101010101" pitchFamily="49" charset="-122"/>
            </a:endParaRPr>
          </a:p>
          <a:p>
            <a:r>
              <a:rPr lang="zh-CN" altLang="en-US" dirty="0">
                <a:latin typeface="楷体" panose="02010609060101010101" pitchFamily="49" charset="-122"/>
                <a:ea typeface="楷体" panose="02010609060101010101" pitchFamily="49" charset="-122"/>
              </a:rPr>
              <a:t>以上两个系统需分别注册</a:t>
            </a:r>
          </a:p>
        </p:txBody>
      </p:sp>
      <p:sp>
        <p:nvSpPr>
          <p:cNvPr id="748546" name="Rectangle 2"/>
          <p:cNvSpPr>
            <a:spLocks noGrp="1" noChangeArrowheads="1"/>
          </p:cNvSpPr>
          <p:nvPr>
            <p:ph type="title"/>
          </p:nvPr>
        </p:nvSpPr>
        <p:spPr/>
        <p:txBody>
          <a:bodyPr>
            <a:normAutofit/>
          </a:bodyPr>
          <a:lstStyle/>
          <a:p>
            <a:r>
              <a:rPr lang="zh-CN" altLang="en-US" sz="3600" b="1" dirty="0">
                <a:solidFill>
                  <a:srgbClr val="C00000"/>
                </a:solidFill>
                <a:latin typeface="楷体" panose="02010609060101010101" pitchFamily="49" charset="-122"/>
                <a:ea typeface="楷体" panose="02010609060101010101" pitchFamily="49" charset="-122"/>
              </a:rPr>
              <a:t>如何申请文献</a:t>
            </a:r>
            <a:r>
              <a:rPr lang="en-US" altLang="zh-CN" sz="3600" b="1" dirty="0">
                <a:solidFill>
                  <a:srgbClr val="C00000"/>
                </a:solidFill>
                <a:latin typeface="楷体" panose="02010609060101010101" pitchFamily="49" charset="-122"/>
                <a:ea typeface="楷体" panose="02010609060101010101" pitchFamily="49" charset="-122"/>
              </a:rPr>
              <a:t>——</a:t>
            </a:r>
            <a:r>
              <a:rPr lang="zh-CN" altLang="en-US" sz="3600" b="1" dirty="0">
                <a:solidFill>
                  <a:srgbClr val="C00000"/>
                </a:solidFill>
                <a:latin typeface="楷体" panose="02010609060101010101" pitchFamily="49" charset="-122"/>
                <a:ea typeface="楷体" panose="02010609060101010101" pitchFamily="49" charset="-122"/>
              </a:rPr>
              <a:t>馆际互借系统介绍</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2"/>
          <p:cNvSpPr>
            <a:spLocks noGrp="1"/>
          </p:cNvSpPr>
          <p:nvPr>
            <p:ph type="title"/>
          </p:nvPr>
        </p:nvSpPr>
        <p:spPr/>
        <p:txBody>
          <a:bodyPr>
            <a:normAutofit/>
          </a:bodyPr>
          <a:lstStyle/>
          <a:p>
            <a:r>
              <a:rPr lang="en-US" altLang="zh-CN" sz="3600" dirty="0" smtClean="0">
                <a:latin typeface="楷体" pitchFamily="49" charset="-122"/>
                <a:ea typeface="楷体" pitchFamily="49" charset="-122"/>
              </a:rPr>
              <a:t>1.1</a:t>
            </a:r>
            <a:r>
              <a:rPr lang="zh-CN" altLang="en-US" sz="3600" dirty="0" smtClean="0">
                <a:solidFill>
                  <a:schemeClr val="tx1"/>
                </a:solidFill>
                <a:latin typeface="楷体" pitchFamily="49" charset="-122"/>
                <a:ea typeface="楷体" pitchFamily="49" charset="-122"/>
              </a:rPr>
              <a:t>纸本资源分布</a:t>
            </a:r>
            <a:endParaRPr lang="zh-CN" altLang="en-US" sz="3600" dirty="0">
              <a:solidFill>
                <a:schemeClr val="tx1"/>
              </a:solidFill>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None/>
            </a:pPr>
            <a:r>
              <a:rPr lang="zh-CN" altLang="en-US" dirty="0" smtClean="0"/>
              <a:t> 多条注册路径：</a:t>
            </a:r>
            <a:endParaRPr lang="en-US" altLang="zh-CN" dirty="0" smtClean="0"/>
          </a:p>
          <a:p>
            <a:pPr>
              <a:buNone/>
            </a:pPr>
            <a:endParaRPr lang="en-US" altLang="zh-CN" dirty="0" smtClean="0"/>
          </a:p>
          <a:p>
            <a:r>
              <a:rPr lang="en-US" altLang="zh-CN" dirty="0" smtClean="0"/>
              <a:t>1. </a:t>
            </a:r>
            <a:r>
              <a:rPr lang="zh-CN" altLang="en-US" dirty="0" smtClean="0"/>
              <a:t>图书馆主页</a:t>
            </a:r>
            <a:endParaRPr lang="en-US" altLang="zh-CN" dirty="0" smtClean="0"/>
          </a:p>
          <a:p>
            <a:pPr>
              <a:buNone/>
            </a:pPr>
            <a:endParaRPr lang="en-US" altLang="zh-CN" dirty="0" smtClean="0"/>
          </a:p>
          <a:p>
            <a:r>
              <a:rPr lang="en-US" altLang="zh-CN" dirty="0" smtClean="0"/>
              <a:t>2. </a:t>
            </a:r>
            <a:r>
              <a:rPr lang="zh-CN" altLang="en-US" dirty="0" smtClean="0"/>
              <a:t>南开搜索</a:t>
            </a:r>
            <a:endParaRPr lang="en-US" altLang="zh-CN" dirty="0" smtClean="0"/>
          </a:p>
          <a:p>
            <a:pPr marL="109728" indent="0">
              <a:buNone/>
            </a:pPr>
            <a:endParaRPr lang="en-US" altLang="zh-CN" dirty="0" smtClean="0"/>
          </a:p>
          <a:p>
            <a:r>
              <a:rPr lang="en-US" altLang="zh-CN" dirty="0" smtClean="0"/>
              <a:t>3. CALIS-e</a:t>
            </a:r>
            <a:r>
              <a:rPr lang="zh-CN" altLang="en-US" dirty="0" smtClean="0"/>
              <a:t>读</a:t>
            </a:r>
            <a:endParaRPr lang="zh-CN" altLang="en-US" dirty="0"/>
          </a:p>
        </p:txBody>
      </p:sp>
      <p:sp>
        <p:nvSpPr>
          <p:cNvPr id="3" name="标题 2"/>
          <p:cNvSpPr>
            <a:spLocks noGrp="1"/>
          </p:cNvSpPr>
          <p:nvPr>
            <p:ph type="title"/>
          </p:nvPr>
        </p:nvSpPr>
        <p:spPr/>
        <p:txBody>
          <a:bodyPr/>
          <a:lstStyle/>
          <a:p>
            <a:r>
              <a:rPr lang="zh-CN" altLang="en-US" b="0" dirty="0" smtClean="0">
                <a:latin typeface="华文楷体" pitchFamily="2" charset="-122"/>
                <a:ea typeface="华文楷体" pitchFamily="2" charset="-122"/>
              </a:rPr>
              <a:t>南开大学馆际互借系统（</a:t>
            </a:r>
            <a:r>
              <a:rPr lang="en-US" altLang="zh-CN" b="0" dirty="0" smtClean="0">
                <a:latin typeface="华文楷体" pitchFamily="2" charset="-122"/>
                <a:ea typeface="华文楷体" pitchFamily="2" charset="-122"/>
              </a:rPr>
              <a:t>CALIS</a:t>
            </a:r>
            <a:r>
              <a:rPr lang="zh-CN" altLang="en-US" b="0" dirty="0" smtClean="0">
                <a:latin typeface="华文楷体" pitchFamily="2" charset="-122"/>
                <a:ea typeface="华文楷体" pitchFamily="2" charset="-122"/>
              </a:rPr>
              <a:t>）</a:t>
            </a:r>
            <a:endParaRPr lang="zh-CN" altLang="en-US" b="0" dirty="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0" y="0"/>
            <a:ext cx="9361488" cy="8094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7" name="Rectangle 3"/>
          <p:cNvSpPr>
            <a:spLocks noGrp="1" noChangeArrowheads="1"/>
          </p:cNvSpPr>
          <p:nvPr>
            <p:ph idx="1"/>
          </p:nvPr>
        </p:nvSpPr>
        <p:spPr/>
        <p:txBody>
          <a:bodyPr/>
          <a:lstStyle/>
          <a:p>
            <a:endParaRPr lang="zh-CN" altLang="zh-CN"/>
          </a:p>
        </p:txBody>
      </p:sp>
      <p:sp>
        <p:nvSpPr>
          <p:cNvPr id="845826" name="Rectangle 2"/>
          <p:cNvSpPr>
            <a:spLocks noGrp="1" noChangeArrowheads="1"/>
          </p:cNvSpPr>
          <p:nvPr>
            <p:ph type="title"/>
          </p:nvPr>
        </p:nvSpPr>
        <p:spPr/>
        <p:txBody>
          <a:bodyPr/>
          <a:lstStyle/>
          <a:p>
            <a:endParaRPr lang="zh-CN" altLang="zh-CN"/>
          </a:p>
        </p:txBody>
      </p:sp>
      <p:pic>
        <p:nvPicPr>
          <p:cNvPr id="845828" name="Picture 4"/>
          <p:cNvPicPr>
            <a:picLocks noChangeAspect="1" noChangeArrowheads="1"/>
          </p:cNvPicPr>
          <p:nvPr/>
        </p:nvPicPr>
        <p:blipFill>
          <a:blip r:embed="rId2"/>
          <a:srcRect/>
          <a:stretch>
            <a:fillRect/>
          </a:stretch>
        </p:blipFill>
        <p:spPr bwMode="auto">
          <a:xfrm>
            <a:off x="-123825" y="42863"/>
            <a:ext cx="9391650" cy="67722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1" name="Rectangle 3"/>
          <p:cNvSpPr>
            <a:spLocks noGrp="1" noChangeArrowheads="1"/>
          </p:cNvSpPr>
          <p:nvPr>
            <p:ph idx="1"/>
          </p:nvPr>
        </p:nvSpPr>
        <p:spPr/>
        <p:txBody>
          <a:bodyPr/>
          <a:lstStyle/>
          <a:p>
            <a:endParaRPr lang="zh-CN" altLang="zh-CN"/>
          </a:p>
        </p:txBody>
      </p:sp>
      <p:sp>
        <p:nvSpPr>
          <p:cNvPr id="846850" name="Rectangle 2"/>
          <p:cNvSpPr>
            <a:spLocks noGrp="1" noChangeArrowheads="1"/>
          </p:cNvSpPr>
          <p:nvPr>
            <p:ph type="title"/>
          </p:nvPr>
        </p:nvSpPr>
        <p:spPr/>
        <p:txBody>
          <a:bodyPr/>
          <a:lstStyle/>
          <a:p>
            <a:endParaRPr lang="zh-CN" altLang="zh-CN"/>
          </a:p>
        </p:txBody>
      </p:sp>
      <p:pic>
        <p:nvPicPr>
          <p:cNvPr id="846852" name="Picture 4"/>
          <p:cNvPicPr>
            <a:picLocks noChangeAspect="1" noChangeArrowheads="1"/>
          </p:cNvPicPr>
          <p:nvPr/>
        </p:nvPicPr>
        <p:blipFill>
          <a:blip r:embed="rId2"/>
          <a:srcRect/>
          <a:stretch>
            <a:fillRect/>
          </a:stretch>
        </p:blipFill>
        <p:spPr bwMode="auto">
          <a:xfrm>
            <a:off x="9525" y="100013"/>
            <a:ext cx="9124950" cy="66579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5" name="Rectangle 3"/>
          <p:cNvSpPr>
            <a:spLocks noGrp="1" noChangeArrowheads="1"/>
          </p:cNvSpPr>
          <p:nvPr>
            <p:ph idx="1"/>
          </p:nvPr>
        </p:nvSpPr>
        <p:spPr/>
        <p:txBody>
          <a:bodyPr/>
          <a:lstStyle/>
          <a:p>
            <a:endParaRPr lang="zh-CN" altLang="zh-CN"/>
          </a:p>
        </p:txBody>
      </p:sp>
      <p:sp>
        <p:nvSpPr>
          <p:cNvPr id="847874" name="Rectangle 2"/>
          <p:cNvSpPr>
            <a:spLocks noGrp="1" noChangeArrowheads="1"/>
          </p:cNvSpPr>
          <p:nvPr>
            <p:ph type="title"/>
          </p:nvPr>
        </p:nvSpPr>
        <p:spPr/>
        <p:txBody>
          <a:bodyPr/>
          <a:lstStyle/>
          <a:p>
            <a:endParaRPr lang="zh-CN" altLang="zh-CN"/>
          </a:p>
        </p:txBody>
      </p:sp>
      <p:pic>
        <p:nvPicPr>
          <p:cNvPr id="847876" name="Picture 4"/>
          <p:cNvPicPr>
            <a:picLocks noChangeAspect="1" noChangeArrowheads="1"/>
          </p:cNvPicPr>
          <p:nvPr/>
        </p:nvPicPr>
        <p:blipFill>
          <a:blip r:embed="rId2"/>
          <a:srcRect/>
          <a:stretch>
            <a:fillRect/>
          </a:stretch>
        </p:blipFill>
        <p:spPr bwMode="auto">
          <a:xfrm>
            <a:off x="-2190750" y="166688"/>
            <a:ext cx="13525500" cy="652462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67544" y="476673"/>
            <a:ext cx="8280920" cy="5976664"/>
          </a:xfrm>
          <a:prstGeom prst="rect">
            <a:avLst/>
          </a:prstGeom>
        </p:spPr>
      </p:pic>
    </p:spTree>
    <p:extLst>
      <p:ext uri="{BB962C8B-B14F-4D97-AF65-F5344CB8AC3E}">
        <p14:creationId xmlns:p14="http://schemas.microsoft.com/office/powerpoint/2010/main" xmlns="" val="25657443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05333" y="1162333"/>
            <a:ext cx="6333333" cy="4533333"/>
          </a:xfrm>
          <a:prstGeom prst="rect">
            <a:avLst/>
          </a:prstGeom>
        </p:spPr>
      </p:pic>
    </p:spTree>
    <p:extLst>
      <p:ext uri="{BB962C8B-B14F-4D97-AF65-F5344CB8AC3E}">
        <p14:creationId xmlns:p14="http://schemas.microsoft.com/office/powerpoint/2010/main" xmlns="" val="8267585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95536" y="319476"/>
            <a:ext cx="8280920" cy="6219048"/>
          </a:xfrm>
          <a:prstGeom prst="rect">
            <a:avLst/>
          </a:prstGeom>
        </p:spPr>
      </p:pic>
    </p:spTree>
    <p:extLst>
      <p:ext uri="{BB962C8B-B14F-4D97-AF65-F5344CB8AC3E}">
        <p14:creationId xmlns:p14="http://schemas.microsoft.com/office/powerpoint/2010/main" xmlns="" val="21202354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2467" name="AutoShape 3"/>
          <p:cNvSpPr>
            <a:spLocks noChangeArrowheads="1"/>
          </p:cNvSpPr>
          <p:nvPr/>
        </p:nvSpPr>
        <p:spPr bwMode="auto">
          <a:xfrm>
            <a:off x="285720" y="3214686"/>
            <a:ext cx="1771680" cy="1143008"/>
          </a:xfrm>
          <a:prstGeom prst="wedgeRectCallout">
            <a:avLst>
              <a:gd name="adj1" fmla="val 27107"/>
              <a:gd name="adj2" fmla="val -90236"/>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ea typeface="宋体" pitchFamily="2" charset="-122"/>
              </a:rPr>
              <a:t>点击“我的文献传递”或“我的馆际互借”均可，两者功能一样</a:t>
            </a:r>
            <a:endParaRPr kumimoji="0" lang="zh-CN" sz="1600" b="1" i="0" u="none" strike="noStrike" cap="none" normalizeH="0" baseline="0" dirty="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xmlns="" val="39617883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0" y="0"/>
            <a:ext cx="8572528" cy="6500834"/>
          </a:xfrm>
          <a:prstGeom prst="rect">
            <a:avLst/>
          </a:prstGeom>
          <a:noFill/>
          <a:ln w="9525">
            <a:noFill/>
            <a:miter lim="800000"/>
            <a:headEnd/>
            <a:tailEnd/>
          </a:ln>
        </p:spPr>
      </p:pic>
      <p:sp>
        <p:nvSpPr>
          <p:cNvPr id="63491" name="Oval 3"/>
          <p:cNvSpPr>
            <a:spLocks noChangeArrowheads="1"/>
          </p:cNvSpPr>
          <p:nvPr/>
        </p:nvSpPr>
        <p:spPr bwMode="auto">
          <a:xfrm rot="10800000">
            <a:off x="793639" y="3716719"/>
            <a:ext cx="1394421" cy="699687"/>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xmlns="" val="5105869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1555</TotalTime>
  <Words>3048</Words>
  <Application>Microsoft Office PowerPoint</Application>
  <PresentationFormat>全屏显示(4:3)</PresentationFormat>
  <Paragraphs>303</Paragraphs>
  <Slides>140</Slides>
  <Notes>0</Notes>
  <HiddenSlides>0</HiddenSlides>
  <MMClips>0</MMClips>
  <ScaleCrop>false</ScaleCrop>
  <HeadingPairs>
    <vt:vector size="4" baseType="variant">
      <vt:variant>
        <vt:lpstr>主题</vt:lpstr>
      </vt:variant>
      <vt:variant>
        <vt:i4>1</vt:i4>
      </vt:variant>
      <vt:variant>
        <vt:lpstr>幻灯片标题</vt:lpstr>
      </vt:variant>
      <vt:variant>
        <vt:i4>140</vt:i4>
      </vt:variant>
    </vt:vector>
  </HeadingPairs>
  <TitlesOfParts>
    <vt:vector size="141" baseType="lpstr">
      <vt:lpstr>聚合</vt:lpstr>
      <vt:lpstr>找不到文献怎么办？ —馆际互借与文献传递服务 </vt:lpstr>
      <vt:lpstr>主要内容</vt:lpstr>
      <vt:lpstr> 一、馆际互借与文献传递 </vt:lpstr>
      <vt:lpstr>幻灯片 4</vt:lpstr>
      <vt:lpstr> 服务目的与要求 </vt:lpstr>
      <vt:lpstr>幻灯片 6</vt:lpstr>
      <vt:lpstr> 二、图书馆馆藏资源的检索与获取</vt:lpstr>
      <vt:lpstr>1、纸本资源介绍</vt:lpstr>
      <vt:lpstr>1.1纸本资源分布</vt:lpstr>
      <vt:lpstr> 1.1.1 图书： </vt:lpstr>
      <vt:lpstr>幻灯片 11</vt:lpstr>
      <vt:lpstr>幻灯片 12</vt:lpstr>
      <vt:lpstr>幻灯片 13</vt:lpstr>
      <vt:lpstr>幻灯片 14</vt:lpstr>
      <vt:lpstr>图书的重要检索项：ISBN号码</vt:lpstr>
      <vt:lpstr>幻灯片 16</vt:lpstr>
      <vt:lpstr>幻灯片 17</vt:lpstr>
      <vt:lpstr>幻灯片 18</vt:lpstr>
      <vt:lpstr>幻灯片 19</vt:lpstr>
      <vt:lpstr>中图法简介</vt:lpstr>
      <vt:lpstr>幻灯片 21</vt:lpstr>
      <vt:lpstr>1.1.2. 纸本期刊</vt:lpstr>
      <vt:lpstr>幻灯片 23</vt:lpstr>
      <vt:lpstr>幻灯片 24</vt:lpstr>
      <vt:lpstr>期刊主要检索项：ISSN号</vt:lpstr>
      <vt:lpstr>幻灯片 26</vt:lpstr>
      <vt:lpstr>幻灯片 27</vt:lpstr>
      <vt:lpstr>幻灯片 28</vt:lpstr>
      <vt:lpstr> 1.1.3.纸本学位论文 </vt:lpstr>
      <vt:lpstr>2.常用电子资源</vt:lpstr>
      <vt:lpstr>幻灯片 31</vt:lpstr>
      <vt:lpstr>幻灯片 32</vt:lpstr>
      <vt:lpstr>幻灯片 33</vt:lpstr>
      <vt:lpstr>2.1 电子图书检索</vt:lpstr>
      <vt:lpstr>幻灯片 35</vt:lpstr>
      <vt:lpstr>幻灯片 36</vt:lpstr>
      <vt:lpstr>幻灯片 37</vt:lpstr>
      <vt:lpstr>幻灯片 38</vt:lpstr>
      <vt:lpstr>幻灯片 39</vt:lpstr>
      <vt:lpstr>幻灯片 40</vt:lpstr>
      <vt:lpstr>2.2 电子期刊检索</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刊名缩写的还原</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2.3 学位论文数据库</vt:lpstr>
      <vt:lpstr>幻灯片 66</vt:lpstr>
      <vt:lpstr>幻灯片 67</vt:lpstr>
      <vt:lpstr>      其他：多媒体资源</vt:lpstr>
      <vt:lpstr>幻灯片 69</vt:lpstr>
      <vt:lpstr>幻灯片 70</vt:lpstr>
      <vt:lpstr>本馆没有的文献怎么办</vt:lpstr>
      <vt:lpstr> 三. 网络资源： </vt:lpstr>
      <vt:lpstr>幻灯片 73</vt:lpstr>
      <vt:lpstr>幻灯片 74</vt:lpstr>
      <vt:lpstr>幻灯片 75</vt:lpstr>
      <vt:lpstr>资源互助</vt:lpstr>
      <vt:lpstr> 四. 馆际互借与文献传递服务 </vt:lpstr>
      <vt:lpstr>图书馆馆际互借和文献传递服务对象</vt:lpstr>
      <vt:lpstr>国内馆际互借与文献传递的主要渠道</vt:lpstr>
      <vt:lpstr>幻灯片 80</vt:lpstr>
      <vt:lpstr>幻灯片 81</vt:lpstr>
      <vt:lpstr>幻灯片 82</vt:lpstr>
      <vt:lpstr>幻灯片 83</vt:lpstr>
      <vt:lpstr>幻灯片 84</vt:lpstr>
      <vt:lpstr>注：国图借书需要从e得提交申请</vt:lpstr>
      <vt:lpstr>注：国图借书需要从e得提交申请</vt:lpstr>
      <vt:lpstr>大陆以外的渠道</vt:lpstr>
      <vt:lpstr>幻灯片 88</vt:lpstr>
      <vt:lpstr>如何申请文献——馆际互借系统介绍</vt:lpstr>
      <vt:lpstr>南开大学馆际互借系统（CALIS）</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注意事项</vt:lpstr>
      <vt:lpstr>幻灯片 102</vt:lpstr>
      <vt:lpstr>幻灯片 103</vt:lpstr>
      <vt:lpstr>幻灯片 104</vt:lpstr>
      <vt:lpstr>幻灯片 105</vt:lpstr>
      <vt:lpstr>幻灯片 106</vt:lpstr>
      <vt:lpstr>幻灯片 107</vt:lpstr>
      <vt:lpstr>南开大学馆际互借系统（CALIS）特点</vt:lpstr>
      <vt:lpstr>CASHL馆际互借系统的特点</vt:lpstr>
      <vt:lpstr>幻灯片 110</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幻灯片 123</vt:lpstr>
      <vt:lpstr>幻灯片 124</vt:lpstr>
      <vt:lpstr>幻灯片 125</vt:lpstr>
      <vt:lpstr>幻灯片 126</vt:lpstr>
      <vt:lpstr>所用时间</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最新补贴政策</vt:lpstr>
      <vt:lpstr>幻灯片 140</vt:lpstr>
    </vt:vector>
  </TitlesOfParts>
  <Company>01</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信息时代文献多途径获取方式及        馆际互借与文献传递服务</dc:title>
  <dc:creator>xxb</dc:creator>
  <cp:lastModifiedBy>user</cp:lastModifiedBy>
  <cp:revision>350</cp:revision>
  <dcterms:created xsi:type="dcterms:W3CDTF">2016-11-03T03:24:37Z</dcterms:created>
  <dcterms:modified xsi:type="dcterms:W3CDTF">2019-05-21T07:36:54Z</dcterms:modified>
</cp:coreProperties>
</file>