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79" r:id="rId6"/>
    <p:sldId id="280" r:id="rId7"/>
    <p:sldId id="281" r:id="rId8"/>
    <p:sldId id="282" r:id="rId9"/>
    <p:sldId id="259" r:id="rId10"/>
    <p:sldId id="264" r:id="rId11"/>
    <p:sldId id="261" r:id="rId12"/>
    <p:sldId id="266" r:id="rId13"/>
    <p:sldId id="271" r:id="rId14"/>
    <p:sldId id="263" r:id="rId15"/>
    <p:sldId id="265" r:id="rId16"/>
    <p:sldId id="262" r:id="rId17"/>
    <p:sldId id="267" r:id="rId18"/>
    <p:sldId id="272" r:id="rId19"/>
    <p:sldId id="273" r:id="rId20"/>
    <p:sldId id="275" r:id="rId21"/>
    <p:sldId id="274" r:id="rId22"/>
    <p:sldId id="276" r:id="rId23"/>
    <p:sldId id="277" r:id="rId24"/>
    <p:sldId id="278" r:id="rId25"/>
  </p:sldIdLst>
  <p:sldSz cx="12192000" cy="6858000"/>
  <p:notesSz cx="6858000" cy="9144000"/>
  <p:defaultText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rgbClr val="026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a:off x="0" y="1190168"/>
            <a:ext cx="12192000" cy="3058114"/>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p:nvSpPr>
        <p:spPr>
          <a:xfrm>
            <a:off x="0" y="1456482"/>
            <a:ext cx="12192000" cy="2525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Freeform 9"/>
          <p:cNvSpPr>
            <a:spLocks noEditPoints="1"/>
          </p:cNvSpPr>
          <p:nvPr/>
        </p:nvSpPr>
        <p:spPr bwMode="auto">
          <a:xfrm>
            <a:off x="0" y="-5217"/>
            <a:ext cx="9116720" cy="6863217"/>
          </a:xfrm>
          <a:custGeom>
            <a:avLst/>
            <a:gdLst>
              <a:gd name="T0" fmla="*/ 272 w 2663"/>
              <a:gd name="T1" fmla="*/ 1712 h 2673"/>
              <a:gd name="T2" fmla="*/ 464 w 2663"/>
              <a:gd name="T3" fmla="*/ 1720 h 2673"/>
              <a:gd name="T4" fmla="*/ 320 w 2663"/>
              <a:gd name="T5" fmla="*/ 1591 h 2673"/>
              <a:gd name="T6" fmla="*/ 207 w 2663"/>
              <a:gd name="T7" fmla="*/ 1499 h 2673"/>
              <a:gd name="T8" fmla="*/ 303 w 2663"/>
              <a:gd name="T9" fmla="*/ 1529 h 2673"/>
              <a:gd name="T10" fmla="*/ 419 w 2663"/>
              <a:gd name="T11" fmla="*/ 1510 h 2673"/>
              <a:gd name="T12" fmla="*/ 406 w 2663"/>
              <a:gd name="T13" fmla="*/ 1033 h 2673"/>
              <a:gd name="T14" fmla="*/ 528 w 2663"/>
              <a:gd name="T15" fmla="*/ 501 h 2673"/>
              <a:gd name="T16" fmla="*/ 689 w 2663"/>
              <a:gd name="T17" fmla="*/ 172 h 2673"/>
              <a:gd name="T18" fmla="*/ 802 w 2663"/>
              <a:gd name="T19" fmla="*/ 98 h 2673"/>
              <a:gd name="T20" fmla="*/ 1151 w 2663"/>
              <a:gd name="T21" fmla="*/ 1 h 2673"/>
              <a:gd name="T22" fmla="*/ 1058 w 2663"/>
              <a:gd name="T23" fmla="*/ 96 h 2673"/>
              <a:gd name="T24" fmla="*/ 801 w 2663"/>
              <a:gd name="T25" fmla="*/ 404 h 2673"/>
              <a:gd name="T26" fmla="*/ 593 w 2663"/>
              <a:gd name="T27" fmla="*/ 800 h 2673"/>
              <a:gd name="T28" fmla="*/ 520 w 2663"/>
              <a:gd name="T29" fmla="*/ 1153 h 2673"/>
              <a:gd name="T30" fmla="*/ 537 w 2663"/>
              <a:gd name="T31" fmla="*/ 1540 h 2673"/>
              <a:gd name="T32" fmla="*/ 735 w 2663"/>
              <a:gd name="T33" fmla="*/ 1663 h 2673"/>
              <a:gd name="T34" fmla="*/ 756 w 2663"/>
              <a:gd name="T35" fmla="*/ 1477 h 2673"/>
              <a:gd name="T36" fmla="*/ 863 w 2663"/>
              <a:gd name="T37" fmla="*/ 844 h 2673"/>
              <a:gd name="T38" fmla="*/ 1027 w 2663"/>
              <a:gd name="T39" fmla="*/ 399 h 2673"/>
              <a:gd name="T40" fmla="*/ 1263 w 2663"/>
              <a:gd name="T41" fmla="*/ 54 h 2673"/>
              <a:gd name="T42" fmla="*/ 1185 w 2663"/>
              <a:gd name="T43" fmla="*/ 252 h 2673"/>
              <a:gd name="T44" fmla="*/ 968 w 2663"/>
              <a:gd name="T45" fmla="*/ 881 h 2673"/>
              <a:gd name="T46" fmla="*/ 887 w 2663"/>
              <a:gd name="T47" fmla="*/ 1414 h 2673"/>
              <a:gd name="T48" fmla="*/ 920 w 2663"/>
              <a:gd name="T49" fmla="*/ 1696 h 2673"/>
              <a:gd name="T50" fmla="*/ 1487 w 2663"/>
              <a:gd name="T51" fmla="*/ 1721 h 2673"/>
              <a:gd name="T52" fmla="*/ 1863 w 2663"/>
              <a:gd name="T53" fmla="*/ 1642 h 2673"/>
              <a:gd name="T54" fmla="*/ 2275 w 2663"/>
              <a:gd name="T55" fmla="*/ 1443 h 2673"/>
              <a:gd name="T56" fmla="*/ 2592 w 2663"/>
              <a:gd name="T57" fmla="*/ 1168 h 2673"/>
              <a:gd name="T58" fmla="*/ 2651 w 2663"/>
              <a:gd name="T59" fmla="*/ 1107 h 2673"/>
              <a:gd name="T60" fmla="*/ 2663 w 2663"/>
              <a:gd name="T61" fmla="*/ 1338 h 2673"/>
              <a:gd name="T62" fmla="*/ 2412 w 2663"/>
              <a:gd name="T63" fmla="*/ 1567 h 2673"/>
              <a:gd name="T64" fmla="*/ 2088 w 2663"/>
              <a:gd name="T65" fmla="*/ 1744 h 2673"/>
              <a:gd name="T66" fmla="*/ 1713 w 2663"/>
              <a:gd name="T67" fmla="*/ 1842 h 2673"/>
              <a:gd name="T68" fmla="*/ 1325 w 2663"/>
              <a:gd name="T69" fmla="*/ 1851 h 2673"/>
              <a:gd name="T70" fmla="*/ 953 w 2663"/>
              <a:gd name="T71" fmla="*/ 1814 h 2673"/>
              <a:gd name="T72" fmla="*/ 1061 w 2663"/>
              <a:gd name="T73" fmla="*/ 2038 h 2673"/>
              <a:gd name="T74" fmla="*/ 1401 w 2663"/>
              <a:gd name="T75" fmla="*/ 2045 h 2673"/>
              <a:gd name="T76" fmla="*/ 1881 w 2663"/>
              <a:gd name="T77" fmla="*/ 1962 h 2673"/>
              <a:gd name="T78" fmla="*/ 2403 w 2663"/>
              <a:gd name="T79" fmla="*/ 1773 h 2673"/>
              <a:gd name="T80" fmla="*/ 2319 w 2663"/>
              <a:gd name="T81" fmla="*/ 1870 h 2673"/>
              <a:gd name="T82" fmla="*/ 1927 w 2663"/>
              <a:gd name="T83" fmla="*/ 2076 h 2673"/>
              <a:gd name="T84" fmla="*/ 1514 w 2663"/>
              <a:gd name="T85" fmla="*/ 2154 h 2673"/>
              <a:gd name="T86" fmla="*/ 1131 w 2663"/>
              <a:gd name="T87" fmla="*/ 2155 h 2673"/>
              <a:gd name="T88" fmla="*/ 1417 w 2663"/>
              <a:gd name="T89" fmla="*/ 2480 h 2673"/>
              <a:gd name="T90" fmla="*/ 1457 w 2663"/>
              <a:gd name="T91" fmla="*/ 2669 h 2673"/>
              <a:gd name="T92" fmla="*/ 1383 w 2663"/>
              <a:gd name="T93" fmla="*/ 2664 h 2673"/>
              <a:gd name="T94" fmla="*/ 1060 w 2663"/>
              <a:gd name="T95" fmla="*/ 2367 h 2673"/>
              <a:gd name="T96" fmla="*/ 893 w 2663"/>
              <a:gd name="T97" fmla="*/ 2131 h 2673"/>
              <a:gd name="T98" fmla="*/ 697 w 2663"/>
              <a:gd name="T99" fmla="*/ 2120 h 2673"/>
              <a:gd name="T100" fmla="*/ 775 w 2663"/>
              <a:gd name="T101" fmla="*/ 2352 h 2673"/>
              <a:gd name="T102" fmla="*/ 599 w 2663"/>
              <a:gd name="T103" fmla="*/ 2067 h 2673"/>
              <a:gd name="T104" fmla="*/ 231 w 2663"/>
              <a:gd name="T105" fmla="*/ 1917 h 2673"/>
              <a:gd name="T106" fmla="*/ 80 w 2663"/>
              <a:gd name="T107" fmla="*/ 1816 h 2673"/>
              <a:gd name="T108" fmla="*/ 2 w 2663"/>
              <a:gd name="T109" fmla="*/ 1516 h 2673"/>
              <a:gd name="T110" fmla="*/ 804 w 2663"/>
              <a:gd name="T111" fmla="*/ 1933 h 2673"/>
              <a:gd name="T112" fmla="*/ 707 w 2663"/>
              <a:gd name="T113" fmla="*/ 1751 h 2673"/>
              <a:gd name="T114" fmla="*/ 572 w 2663"/>
              <a:gd name="T115" fmla="*/ 1725 h 2673"/>
              <a:gd name="T116" fmla="*/ 658 w 2663"/>
              <a:gd name="T117" fmla="*/ 1935 h 2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3" h="2673">
                <a:moveTo>
                  <a:pt x="1" y="1480"/>
                </a:moveTo>
                <a:lnTo>
                  <a:pt x="1" y="1480"/>
                </a:lnTo>
                <a:lnTo>
                  <a:pt x="29" y="1509"/>
                </a:lnTo>
                <a:lnTo>
                  <a:pt x="58" y="1537"/>
                </a:lnTo>
                <a:lnTo>
                  <a:pt x="87" y="1564"/>
                </a:lnTo>
                <a:lnTo>
                  <a:pt x="117" y="1591"/>
                </a:lnTo>
                <a:lnTo>
                  <a:pt x="147" y="1616"/>
                </a:lnTo>
                <a:lnTo>
                  <a:pt x="177" y="1641"/>
                </a:lnTo>
                <a:lnTo>
                  <a:pt x="208" y="1666"/>
                </a:lnTo>
                <a:lnTo>
                  <a:pt x="240" y="1690"/>
                </a:lnTo>
                <a:lnTo>
                  <a:pt x="272" y="1712"/>
                </a:lnTo>
                <a:lnTo>
                  <a:pt x="304" y="1736"/>
                </a:lnTo>
                <a:lnTo>
                  <a:pt x="337" y="1758"/>
                </a:lnTo>
                <a:lnTo>
                  <a:pt x="370" y="1779"/>
                </a:lnTo>
                <a:lnTo>
                  <a:pt x="404" y="1801"/>
                </a:lnTo>
                <a:lnTo>
                  <a:pt x="438" y="1821"/>
                </a:lnTo>
                <a:lnTo>
                  <a:pt x="508" y="1862"/>
                </a:lnTo>
                <a:lnTo>
                  <a:pt x="508" y="1862"/>
                </a:lnTo>
                <a:lnTo>
                  <a:pt x="491" y="1808"/>
                </a:lnTo>
                <a:lnTo>
                  <a:pt x="476" y="1760"/>
                </a:lnTo>
                <a:lnTo>
                  <a:pt x="476" y="1760"/>
                </a:lnTo>
                <a:lnTo>
                  <a:pt x="464" y="1720"/>
                </a:lnTo>
                <a:lnTo>
                  <a:pt x="454" y="1679"/>
                </a:lnTo>
                <a:lnTo>
                  <a:pt x="454" y="1679"/>
                </a:lnTo>
                <a:lnTo>
                  <a:pt x="451" y="1670"/>
                </a:lnTo>
                <a:lnTo>
                  <a:pt x="447" y="1662"/>
                </a:lnTo>
                <a:lnTo>
                  <a:pt x="440" y="1656"/>
                </a:lnTo>
                <a:lnTo>
                  <a:pt x="432" y="1651"/>
                </a:lnTo>
                <a:lnTo>
                  <a:pt x="432" y="1651"/>
                </a:lnTo>
                <a:lnTo>
                  <a:pt x="386" y="1628"/>
                </a:lnTo>
                <a:lnTo>
                  <a:pt x="364" y="1616"/>
                </a:lnTo>
                <a:lnTo>
                  <a:pt x="342" y="1603"/>
                </a:lnTo>
                <a:lnTo>
                  <a:pt x="320" y="1591"/>
                </a:lnTo>
                <a:lnTo>
                  <a:pt x="299" y="1577"/>
                </a:lnTo>
                <a:lnTo>
                  <a:pt x="278" y="1562"/>
                </a:lnTo>
                <a:lnTo>
                  <a:pt x="258" y="1547"/>
                </a:lnTo>
                <a:lnTo>
                  <a:pt x="258" y="1547"/>
                </a:lnTo>
                <a:lnTo>
                  <a:pt x="236" y="1529"/>
                </a:lnTo>
                <a:lnTo>
                  <a:pt x="216" y="1511"/>
                </a:lnTo>
                <a:lnTo>
                  <a:pt x="216" y="1511"/>
                </a:lnTo>
                <a:lnTo>
                  <a:pt x="211" y="1509"/>
                </a:lnTo>
                <a:lnTo>
                  <a:pt x="208" y="1505"/>
                </a:lnTo>
                <a:lnTo>
                  <a:pt x="207" y="1501"/>
                </a:lnTo>
                <a:lnTo>
                  <a:pt x="207" y="1499"/>
                </a:lnTo>
                <a:lnTo>
                  <a:pt x="208" y="1497"/>
                </a:lnTo>
                <a:lnTo>
                  <a:pt x="208" y="1497"/>
                </a:lnTo>
                <a:lnTo>
                  <a:pt x="209" y="1496"/>
                </a:lnTo>
                <a:lnTo>
                  <a:pt x="211" y="1495"/>
                </a:lnTo>
                <a:lnTo>
                  <a:pt x="216" y="1493"/>
                </a:lnTo>
                <a:lnTo>
                  <a:pt x="221" y="1496"/>
                </a:lnTo>
                <a:lnTo>
                  <a:pt x="225" y="1497"/>
                </a:lnTo>
                <a:lnTo>
                  <a:pt x="225" y="1497"/>
                </a:lnTo>
                <a:lnTo>
                  <a:pt x="264" y="1513"/>
                </a:lnTo>
                <a:lnTo>
                  <a:pt x="303" y="1529"/>
                </a:lnTo>
                <a:lnTo>
                  <a:pt x="303" y="1529"/>
                </a:lnTo>
                <a:lnTo>
                  <a:pt x="357" y="1548"/>
                </a:lnTo>
                <a:lnTo>
                  <a:pt x="410" y="1569"/>
                </a:lnTo>
                <a:lnTo>
                  <a:pt x="410" y="1569"/>
                </a:lnTo>
                <a:lnTo>
                  <a:pt x="420" y="1572"/>
                </a:lnTo>
                <a:lnTo>
                  <a:pt x="423" y="1572"/>
                </a:lnTo>
                <a:lnTo>
                  <a:pt x="425" y="1571"/>
                </a:lnTo>
                <a:lnTo>
                  <a:pt x="427" y="1569"/>
                </a:lnTo>
                <a:lnTo>
                  <a:pt x="427" y="1566"/>
                </a:lnTo>
                <a:lnTo>
                  <a:pt x="426" y="1555"/>
                </a:lnTo>
                <a:lnTo>
                  <a:pt x="426" y="1555"/>
                </a:lnTo>
                <a:lnTo>
                  <a:pt x="419" y="1510"/>
                </a:lnTo>
                <a:lnTo>
                  <a:pt x="412" y="1464"/>
                </a:lnTo>
                <a:lnTo>
                  <a:pt x="407" y="1419"/>
                </a:lnTo>
                <a:lnTo>
                  <a:pt x="402" y="1373"/>
                </a:lnTo>
                <a:lnTo>
                  <a:pt x="399" y="1327"/>
                </a:lnTo>
                <a:lnTo>
                  <a:pt x="397" y="1281"/>
                </a:lnTo>
                <a:lnTo>
                  <a:pt x="397" y="1235"/>
                </a:lnTo>
                <a:lnTo>
                  <a:pt x="397" y="1188"/>
                </a:lnTo>
                <a:lnTo>
                  <a:pt x="397" y="1188"/>
                </a:lnTo>
                <a:lnTo>
                  <a:pt x="398" y="1136"/>
                </a:lnTo>
                <a:lnTo>
                  <a:pt x="401" y="1085"/>
                </a:lnTo>
                <a:lnTo>
                  <a:pt x="406" y="1033"/>
                </a:lnTo>
                <a:lnTo>
                  <a:pt x="412" y="981"/>
                </a:lnTo>
                <a:lnTo>
                  <a:pt x="419" y="929"/>
                </a:lnTo>
                <a:lnTo>
                  <a:pt x="427" y="878"/>
                </a:lnTo>
                <a:lnTo>
                  <a:pt x="437" y="827"/>
                </a:lnTo>
                <a:lnTo>
                  <a:pt x="448" y="776"/>
                </a:lnTo>
                <a:lnTo>
                  <a:pt x="448" y="776"/>
                </a:lnTo>
                <a:lnTo>
                  <a:pt x="455" y="740"/>
                </a:lnTo>
                <a:lnTo>
                  <a:pt x="464" y="706"/>
                </a:lnTo>
                <a:lnTo>
                  <a:pt x="483" y="637"/>
                </a:lnTo>
                <a:lnTo>
                  <a:pt x="505" y="569"/>
                </a:lnTo>
                <a:lnTo>
                  <a:pt x="528" y="501"/>
                </a:lnTo>
                <a:lnTo>
                  <a:pt x="528" y="501"/>
                </a:lnTo>
                <a:lnTo>
                  <a:pt x="542" y="463"/>
                </a:lnTo>
                <a:lnTo>
                  <a:pt x="558" y="424"/>
                </a:lnTo>
                <a:lnTo>
                  <a:pt x="575" y="386"/>
                </a:lnTo>
                <a:lnTo>
                  <a:pt x="592" y="350"/>
                </a:lnTo>
                <a:lnTo>
                  <a:pt x="611" y="313"/>
                </a:lnTo>
                <a:lnTo>
                  <a:pt x="630" y="276"/>
                </a:lnTo>
                <a:lnTo>
                  <a:pt x="670" y="204"/>
                </a:lnTo>
                <a:lnTo>
                  <a:pt x="670" y="204"/>
                </a:lnTo>
                <a:lnTo>
                  <a:pt x="677" y="191"/>
                </a:lnTo>
                <a:lnTo>
                  <a:pt x="689" y="172"/>
                </a:lnTo>
                <a:lnTo>
                  <a:pt x="689" y="172"/>
                </a:lnTo>
                <a:lnTo>
                  <a:pt x="695" y="162"/>
                </a:lnTo>
                <a:lnTo>
                  <a:pt x="700" y="155"/>
                </a:lnTo>
                <a:lnTo>
                  <a:pt x="706" y="149"/>
                </a:lnTo>
                <a:lnTo>
                  <a:pt x="710" y="145"/>
                </a:lnTo>
                <a:lnTo>
                  <a:pt x="714" y="142"/>
                </a:lnTo>
                <a:lnTo>
                  <a:pt x="720" y="138"/>
                </a:lnTo>
                <a:lnTo>
                  <a:pt x="730" y="133"/>
                </a:lnTo>
                <a:lnTo>
                  <a:pt x="730" y="133"/>
                </a:lnTo>
                <a:lnTo>
                  <a:pt x="765" y="116"/>
                </a:lnTo>
                <a:lnTo>
                  <a:pt x="802" y="98"/>
                </a:lnTo>
                <a:lnTo>
                  <a:pt x="837" y="83"/>
                </a:lnTo>
                <a:lnTo>
                  <a:pt x="875" y="69"/>
                </a:lnTo>
                <a:lnTo>
                  <a:pt x="912" y="56"/>
                </a:lnTo>
                <a:lnTo>
                  <a:pt x="950" y="44"/>
                </a:lnTo>
                <a:lnTo>
                  <a:pt x="987" y="34"/>
                </a:lnTo>
                <a:lnTo>
                  <a:pt x="1026" y="24"/>
                </a:lnTo>
                <a:lnTo>
                  <a:pt x="1026" y="24"/>
                </a:lnTo>
                <a:lnTo>
                  <a:pt x="1056" y="17"/>
                </a:lnTo>
                <a:lnTo>
                  <a:pt x="1089" y="11"/>
                </a:lnTo>
                <a:lnTo>
                  <a:pt x="1151" y="1"/>
                </a:lnTo>
                <a:lnTo>
                  <a:pt x="1151" y="1"/>
                </a:lnTo>
                <a:lnTo>
                  <a:pt x="1157" y="0"/>
                </a:lnTo>
                <a:lnTo>
                  <a:pt x="1163" y="0"/>
                </a:lnTo>
                <a:lnTo>
                  <a:pt x="1169" y="2"/>
                </a:lnTo>
                <a:lnTo>
                  <a:pt x="1171" y="3"/>
                </a:lnTo>
                <a:lnTo>
                  <a:pt x="1173" y="7"/>
                </a:lnTo>
                <a:lnTo>
                  <a:pt x="1173" y="7"/>
                </a:lnTo>
                <a:lnTo>
                  <a:pt x="1148" y="22"/>
                </a:lnTo>
                <a:lnTo>
                  <a:pt x="1124" y="39"/>
                </a:lnTo>
                <a:lnTo>
                  <a:pt x="1102" y="57"/>
                </a:lnTo>
                <a:lnTo>
                  <a:pt x="1080" y="76"/>
                </a:lnTo>
                <a:lnTo>
                  <a:pt x="1058" y="96"/>
                </a:lnTo>
                <a:lnTo>
                  <a:pt x="1038" y="116"/>
                </a:lnTo>
                <a:lnTo>
                  <a:pt x="997" y="158"/>
                </a:lnTo>
                <a:lnTo>
                  <a:pt x="997" y="158"/>
                </a:lnTo>
                <a:lnTo>
                  <a:pt x="970" y="187"/>
                </a:lnTo>
                <a:lnTo>
                  <a:pt x="944" y="216"/>
                </a:lnTo>
                <a:lnTo>
                  <a:pt x="918" y="245"/>
                </a:lnTo>
                <a:lnTo>
                  <a:pt x="893" y="276"/>
                </a:lnTo>
                <a:lnTo>
                  <a:pt x="869" y="307"/>
                </a:lnTo>
                <a:lnTo>
                  <a:pt x="846" y="339"/>
                </a:lnTo>
                <a:lnTo>
                  <a:pt x="823" y="370"/>
                </a:lnTo>
                <a:lnTo>
                  <a:pt x="801" y="404"/>
                </a:lnTo>
                <a:lnTo>
                  <a:pt x="801" y="404"/>
                </a:lnTo>
                <a:lnTo>
                  <a:pt x="770" y="451"/>
                </a:lnTo>
                <a:lnTo>
                  <a:pt x="740" y="499"/>
                </a:lnTo>
                <a:lnTo>
                  <a:pt x="711" y="547"/>
                </a:lnTo>
                <a:lnTo>
                  <a:pt x="683" y="597"/>
                </a:lnTo>
                <a:lnTo>
                  <a:pt x="683" y="597"/>
                </a:lnTo>
                <a:lnTo>
                  <a:pt x="662" y="637"/>
                </a:lnTo>
                <a:lnTo>
                  <a:pt x="643" y="677"/>
                </a:lnTo>
                <a:lnTo>
                  <a:pt x="626" y="718"/>
                </a:lnTo>
                <a:lnTo>
                  <a:pt x="609" y="759"/>
                </a:lnTo>
                <a:lnTo>
                  <a:pt x="593" y="800"/>
                </a:lnTo>
                <a:lnTo>
                  <a:pt x="578" y="842"/>
                </a:lnTo>
                <a:lnTo>
                  <a:pt x="566" y="885"/>
                </a:lnTo>
                <a:lnTo>
                  <a:pt x="555" y="928"/>
                </a:lnTo>
                <a:lnTo>
                  <a:pt x="555" y="928"/>
                </a:lnTo>
                <a:lnTo>
                  <a:pt x="543" y="983"/>
                </a:lnTo>
                <a:lnTo>
                  <a:pt x="533" y="1039"/>
                </a:lnTo>
                <a:lnTo>
                  <a:pt x="529" y="1067"/>
                </a:lnTo>
                <a:lnTo>
                  <a:pt x="525" y="1095"/>
                </a:lnTo>
                <a:lnTo>
                  <a:pt x="522" y="1123"/>
                </a:lnTo>
                <a:lnTo>
                  <a:pt x="520" y="1153"/>
                </a:lnTo>
                <a:lnTo>
                  <a:pt x="520" y="1153"/>
                </a:lnTo>
                <a:lnTo>
                  <a:pt x="518" y="1192"/>
                </a:lnTo>
                <a:lnTo>
                  <a:pt x="517" y="1233"/>
                </a:lnTo>
                <a:lnTo>
                  <a:pt x="517" y="1274"/>
                </a:lnTo>
                <a:lnTo>
                  <a:pt x="517" y="1314"/>
                </a:lnTo>
                <a:lnTo>
                  <a:pt x="519" y="1355"/>
                </a:lnTo>
                <a:lnTo>
                  <a:pt x="521" y="1396"/>
                </a:lnTo>
                <a:lnTo>
                  <a:pt x="524" y="1436"/>
                </a:lnTo>
                <a:lnTo>
                  <a:pt x="529" y="1477"/>
                </a:lnTo>
                <a:lnTo>
                  <a:pt x="529" y="1477"/>
                </a:lnTo>
                <a:lnTo>
                  <a:pt x="532" y="1509"/>
                </a:lnTo>
                <a:lnTo>
                  <a:pt x="537" y="1540"/>
                </a:lnTo>
                <a:lnTo>
                  <a:pt x="547" y="1602"/>
                </a:lnTo>
                <a:lnTo>
                  <a:pt x="547" y="1602"/>
                </a:lnTo>
                <a:lnTo>
                  <a:pt x="548" y="1607"/>
                </a:lnTo>
                <a:lnTo>
                  <a:pt x="550" y="1611"/>
                </a:lnTo>
                <a:lnTo>
                  <a:pt x="554" y="1614"/>
                </a:lnTo>
                <a:lnTo>
                  <a:pt x="558" y="1616"/>
                </a:lnTo>
                <a:lnTo>
                  <a:pt x="558" y="1616"/>
                </a:lnTo>
                <a:lnTo>
                  <a:pt x="602" y="1629"/>
                </a:lnTo>
                <a:lnTo>
                  <a:pt x="646" y="1641"/>
                </a:lnTo>
                <a:lnTo>
                  <a:pt x="735" y="1663"/>
                </a:lnTo>
                <a:lnTo>
                  <a:pt x="735" y="1663"/>
                </a:lnTo>
                <a:lnTo>
                  <a:pt x="742" y="1664"/>
                </a:lnTo>
                <a:lnTo>
                  <a:pt x="746" y="1664"/>
                </a:lnTo>
                <a:lnTo>
                  <a:pt x="748" y="1663"/>
                </a:lnTo>
                <a:lnTo>
                  <a:pt x="749" y="1661"/>
                </a:lnTo>
                <a:lnTo>
                  <a:pt x="750" y="1657"/>
                </a:lnTo>
                <a:lnTo>
                  <a:pt x="751" y="1650"/>
                </a:lnTo>
                <a:lnTo>
                  <a:pt x="751" y="1650"/>
                </a:lnTo>
                <a:lnTo>
                  <a:pt x="750" y="1607"/>
                </a:lnTo>
                <a:lnTo>
                  <a:pt x="751" y="1564"/>
                </a:lnTo>
                <a:lnTo>
                  <a:pt x="754" y="1520"/>
                </a:lnTo>
                <a:lnTo>
                  <a:pt x="756" y="1477"/>
                </a:lnTo>
                <a:lnTo>
                  <a:pt x="761" y="1434"/>
                </a:lnTo>
                <a:lnTo>
                  <a:pt x="765" y="1392"/>
                </a:lnTo>
                <a:lnTo>
                  <a:pt x="776" y="1306"/>
                </a:lnTo>
                <a:lnTo>
                  <a:pt x="776" y="1306"/>
                </a:lnTo>
                <a:lnTo>
                  <a:pt x="786" y="1230"/>
                </a:lnTo>
                <a:lnTo>
                  <a:pt x="797" y="1155"/>
                </a:lnTo>
                <a:lnTo>
                  <a:pt x="810" y="1080"/>
                </a:lnTo>
                <a:lnTo>
                  <a:pt x="825" y="1005"/>
                </a:lnTo>
                <a:lnTo>
                  <a:pt x="825" y="1005"/>
                </a:lnTo>
                <a:lnTo>
                  <a:pt x="843" y="924"/>
                </a:lnTo>
                <a:lnTo>
                  <a:pt x="863" y="844"/>
                </a:lnTo>
                <a:lnTo>
                  <a:pt x="886" y="764"/>
                </a:lnTo>
                <a:lnTo>
                  <a:pt x="911" y="685"/>
                </a:lnTo>
                <a:lnTo>
                  <a:pt x="911" y="685"/>
                </a:lnTo>
                <a:lnTo>
                  <a:pt x="935" y="612"/>
                </a:lnTo>
                <a:lnTo>
                  <a:pt x="950" y="576"/>
                </a:lnTo>
                <a:lnTo>
                  <a:pt x="964" y="540"/>
                </a:lnTo>
                <a:lnTo>
                  <a:pt x="979" y="504"/>
                </a:lnTo>
                <a:lnTo>
                  <a:pt x="994" y="470"/>
                </a:lnTo>
                <a:lnTo>
                  <a:pt x="1010" y="434"/>
                </a:lnTo>
                <a:lnTo>
                  <a:pt x="1027" y="399"/>
                </a:lnTo>
                <a:lnTo>
                  <a:pt x="1027" y="399"/>
                </a:lnTo>
                <a:lnTo>
                  <a:pt x="1051" y="354"/>
                </a:lnTo>
                <a:lnTo>
                  <a:pt x="1076" y="310"/>
                </a:lnTo>
                <a:lnTo>
                  <a:pt x="1102" y="267"/>
                </a:lnTo>
                <a:lnTo>
                  <a:pt x="1129" y="224"/>
                </a:lnTo>
                <a:lnTo>
                  <a:pt x="1157" y="183"/>
                </a:lnTo>
                <a:lnTo>
                  <a:pt x="1187" y="142"/>
                </a:lnTo>
                <a:lnTo>
                  <a:pt x="1219" y="103"/>
                </a:lnTo>
                <a:lnTo>
                  <a:pt x="1253" y="64"/>
                </a:lnTo>
                <a:lnTo>
                  <a:pt x="1253" y="64"/>
                </a:lnTo>
                <a:lnTo>
                  <a:pt x="1263" y="54"/>
                </a:lnTo>
                <a:lnTo>
                  <a:pt x="1263" y="54"/>
                </a:lnTo>
                <a:lnTo>
                  <a:pt x="1266" y="53"/>
                </a:lnTo>
                <a:lnTo>
                  <a:pt x="1270" y="54"/>
                </a:lnTo>
                <a:lnTo>
                  <a:pt x="1270" y="54"/>
                </a:lnTo>
                <a:lnTo>
                  <a:pt x="1267" y="64"/>
                </a:lnTo>
                <a:lnTo>
                  <a:pt x="1262" y="75"/>
                </a:lnTo>
                <a:lnTo>
                  <a:pt x="1254" y="94"/>
                </a:lnTo>
                <a:lnTo>
                  <a:pt x="1245" y="114"/>
                </a:lnTo>
                <a:lnTo>
                  <a:pt x="1235" y="133"/>
                </a:lnTo>
                <a:lnTo>
                  <a:pt x="1235" y="133"/>
                </a:lnTo>
                <a:lnTo>
                  <a:pt x="1210" y="192"/>
                </a:lnTo>
                <a:lnTo>
                  <a:pt x="1185" y="252"/>
                </a:lnTo>
                <a:lnTo>
                  <a:pt x="1160" y="312"/>
                </a:lnTo>
                <a:lnTo>
                  <a:pt x="1136" y="372"/>
                </a:lnTo>
                <a:lnTo>
                  <a:pt x="1114" y="433"/>
                </a:lnTo>
                <a:lnTo>
                  <a:pt x="1091" y="493"/>
                </a:lnTo>
                <a:lnTo>
                  <a:pt x="1069" y="555"/>
                </a:lnTo>
                <a:lnTo>
                  <a:pt x="1048" y="616"/>
                </a:lnTo>
                <a:lnTo>
                  <a:pt x="1048" y="616"/>
                </a:lnTo>
                <a:lnTo>
                  <a:pt x="1026" y="682"/>
                </a:lnTo>
                <a:lnTo>
                  <a:pt x="1006" y="748"/>
                </a:lnTo>
                <a:lnTo>
                  <a:pt x="986" y="815"/>
                </a:lnTo>
                <a:lnTo>
                  <a:pt x="968" y="881"/>
                </a:lnTo>
                <a:lnTo>
                  <a:pt x="951" y="949"/>
                </a:lnTo>
                <a:lnTo>
                  <a:pt x="935" y="1015"/>
                </a:lnTo>
                <a:lnTo>
                  <a:pt x="923" y="1083"/>
                </a:lnTo>
                <a:lnTo>
                  <a:pt x="911" y="1151"/>
                </a:lnTo>
                <a:lnTo>
                  <a:pt x="911" y="1151"/>
                </a:lnTo>
                <a:lnTo>
                  <a:pt x="904" y="1196"/>
                </a:lnTo>
                <a:lnTo>
                  <a:pt x="899" y="1239"/>
                </a:lnTo>
                <a:lnTo>
                  <a:pt x="893" y="1283"/>
                </a:lnTo>
                <a:lnTo>
                  <a:pt x="890" y="1326"/>
                </a:lnTo>
                <a:lnTo>
                  <a:pt x="888" y="1370"/>
                </a:lnTo>
                <a:lnTo>
                  <a:pt x="887" y="1414"/>
                </a:lnTo>
                <a:lnTo>
                  <a:pt x="887" y="1458"/>
                </a:lnTo>
                <a:lnTo>
                  <a:pt x="888" y="1502"/>
                </a:lnTo>
                <a:lnTo>
                  <a:pt x="888" y="1502"/>
                </a:lnTo>
                <a:lnTo>
                  <a:pt x="892" y="1547"/>
                </a:lnTo>
                <a:lnTo>
                  <a:pt x="897" y="1593"/>
                </a:lnTo>
                <a:lnTo>
                  <a:pt x="904" y="1638"/>
                </a:lnTo>
                <a:lnTo>
                  <a:pt x="913" y="1683"/>
                </a:lnTo>
                <a:lnTo>
                  <a:pt x="913" y="1683"/>
                </a:lnTo>
                <a:lnTo>
                  <a:pt x="916" y="1691"/>
                </a:lnTo>
                <a:lnTo>
                  <a:pt x="918" y="1694"/>
                </a:lnTo>
                <a:lnTo>
                  <a:pt x="920" y="1696"/>
                </a:lnTo>
                <a:lnTo>
                  <a:pt x="927" y="1701"/>
                </a:lnTo>
                <a:lnTo>
                  <a:pt x="934" y="1702"/>
                </a:lnTo>
                <a:lnTo>
                  <a:pt x="934" y="1702"/>
                </a:lnTo>
                <a:lnTo>
                  <a:pt x="1003" y="1712"/>
                </a:lnTo>
                <a:lnTo>
                  <a:pt x="1073" y="1720"/>
                </a:lnTo>
                <a:lnTo>
                  <a:pt x="1140" y="1725"/>
                </a:lnTo>
                <a:lnTo>
                  <a:pt x="1210" y="1730"/>
                </a:lnTo>
                <a:lnTo>
                  <a:pt x="1279" y="1731"/>
                </a:lnTo>
                <a:lnTo>
                  <a:pt x="1348" y="1731"/>
                </a:lnTo>
                <a:lnTo>
                  <a:pt x="1418" y="1728"/>
                </a:lnTo>
                <a:lnTo>
                  <a:pt x="1487" y="1721"/>
                </a:lnTo>
                <a:lnTo>
                  <a:pt x="1487" y="1721"/>
                </a:lnTo>
                <a:lnTo>
                  <a:pt x="1525" y="1718"/>
                </a:lnTo>
                <a:lnTo>
                  <a:pt x="1563" y="1712"/>
                </a:lnTo>
                <a:lnTo>
                  <a:pt x="1601" y="1706"/>
                </a:lnTo>
                <a:lnTo>
                  <a:pt x="1640" y="1700"/>
                </a:lnTo>
                <a:lnTo>
                  <a:pt x="1678" y="1692"/>
                </a:lnTo>
                <a:lnTo>
                  <a:pt x="1715" y="1684"/>
                </a:lnTo>
                <a:lnTo>
                  <a:pt x="1752" y="1675"/>
                </a:lnTo>
                <a:lnTo>
                  <a:pt x="1789" y="1665"/>
                </a:lnTo>
                <a:lnTo>
                  <a:pt x="1827" y="1654"/>
                </a:lnTo>
                <a:lnTo>
                  <a:pt x="1863" y="1642"/>
                </a:lnTo>
                <a:lnTo>
                  <a:pt x="1899" y="1630"/>
                </a:lnTo>
                <a:lnTo>
                  <a:pt x="1936" y="1616"/>
                </a:lnTo>
                <a:lnTo>
                  <a:pt x="1971" y="1602"/>
                </a:lnTo>
                <a:lnTo>
                  <a:pt x="2007" y="1588"/>
                </a:lnTo>
                <a:lnTo>
                  <a:pt x="2043" y="1572"/>
                </a:lnTo>
                <a:lnTo>
                  <a:pt x="2078" y="1556"/>
                </a:lnTo>
                <a:lnTo>
                  <a:pt x="2078" y="1556"/>
                </a:lnTo>
                <a:lnTo>
                  <a:pt x="2129" y="1530"/>
                </a:lnTo>
                <a:lnTo>
                  <a:pt x="2178" y="1502"/>
                </a:lnTo>
                <a:lnTo>
                  <a:pt x="2227" y="1473"/>
                </a:lnTo>
                <a:lnTo>
                  <a:pt x="2275" y="1443"/>
                </a:lnTo>
                <a:lnTo>
                  <a:pt x="2322" y="1410"/>
                </a:lnTo>
                <a:lnTo>
                  <a:pt x="2367" y="1377"/>
                </a:lnTo>
                <a:lnTo>
                  <a:pt x="2412" y="1342"/>
                </a:lnTo>
                <a:lnTo>
                  <a:pt x="2455" y="1306"/>
                </a:lnTo>
                <a:lnTo>
                  <a:pt x="2455" y="1306"/>
                </a:lnTo>
                <a:lnTo>
                  <a:pt x="2480" y="1284"/>
                </a:lnTo>
                <a:lnTo>
                  <a:pt x="2503" y="1261"/>
                </a:lnTo>
                <a:lnTo>
                  <a:pt x="2526" y="1239"/>
                </a:lnTo>
                <a:lnTo>
                  <a:pt x="2549" y="1215"/>
                </a:lnTo>
                <a:lnTo>
                  <a:pt x="2570" y="1191"/>
                </a:lnTo>
                <a:lnTo>
                  <a:pt x="2592" y="1168"/>
                </a:lnTo>
                <a:lnTo>
                  <a:pt x="2633" y="1118"/>
                </a:lnTo>
                <a:lnTo>
                  <a:pt x="2633" y="1118"/>
                </a:lnTo>
                <a:lnTo>
                  <a:pt x="2637" y="1113"/>
                </a:lnTo>
                <a:lnTo>
                  <a:pt x="2640" y="1107"/>
                </a:lnTo>
                <a:lnTo>
                  <a:pt x="2641" y="1101"/>
                </a:lnTo>
                <a:lnTo>
                  <a:pt x="2642" y="1094"/>
                </a:lnTo>
                <a:lnTo>
                  <a:pt x="2642" y="1094"/>
                </a:lnTo>
                <a:lnTo>
                  <a:pt x="2647" y="1097"/>
                </a:lnTo>
                <a:lnTo>
                  <a:pt x="2649" y="1101"/>
                </a:lnTo>
                <a:lnTo>
                  <a:pt x="2651" y="1104"/>
                </a:lnTo>
                <a:lnTo>
                  <a:pt x="2651" y="1107"/>
                </a:lnTo>
                <a:lnTo>
                  <a:pt x="2651" y="1116"/>
                </a:lnTo>
                <a:lnTo>
                  <a:pt x="2651" y="1122"/>
                </a:lnTo>
                <a:lnTo>
                  <a:pt x="2651" y="1122"/>
                </a:lnTo>
                <a:lnTo>
                  <a:pt x="2655" y="1149"/>
                </a:lnTo>
                <a:lnTo>
                  <a:pt x="2659" y="1175"/>
                </a:lnTo>
                <a:lnTo>
                  <a:pt x="2661" y="1202"/>
                </a:lnTo>
                <a:lnTo>
                  <a:pt x="2662" y="1229"/>
                </a:lnTo>
                <a:lnTo>
                  <a:pt x="2663" y="1282"/>
                </a:lnTo>
                <a:lnTo>
                  <a:pt x="2663" y="1336"/>
                </a:lnTo>
                <a:lnTo>
                  <a:pt x="2663" y="1336"/>
                </a:lnTo>
                <a:lnTo>
                  <a:pt x="2663" y="1338"/>
                </a:lnTo>
                <a:lnTo>
                  <a:pt x="2662" y="1340"/>
                </a:lnTo>
                <a:lnTo>
                  <a:pt x="2659" y="1343"/>
                </a:lnTo>
                <a:lnTo>
                  <a:pt x="2659" y="1343"/>
                </a:lnTo>
                <a:lnTo>
                  <a:pt x="2621" y="1383"/>
                </a:lnTo>
                <a:lnTo>
                  <a:pt x="2583" y="1422"/>
                </a:lnTo>
                <a:lnTo>
                  <a:pt x="2544" y="1459"/>
                </a:lnTo>
                <a:lnTo>
                  <a:pt x="2503" y="1496"/>
                </a:lnTo>
                <a:lnTo>
                  <a:pt x="2503" y="1496"/>
                </a:lnTo>
                <a:lnTo>
                  <a:pt x="2473" y="1519"/>
                </a:lnTo>
                <a:lnTo>
                  <a:pt x="2443" y="1543"/>
                </a:lnTo>
                <a:lnTo>
                  <a:pt x="2412" y="1567"/>
                </a:lnTo>
                <a:lnTo>
                  <a:pt x="2379" y="1588"/>
                </a:lnTo>
                <a:lnTo>
                  <a:pt x="2347" y="1610"/>
                </a:lnTo>
                <a:lnTo>
                  <a:pt x="2314" y="1630"/>
                </a:lnTo>
                <a:lnTo>
                  <a:pt x="2281" y="1650"/>
                </a:lnTo>
                <a:lnTo>
                  <a:pt x="2248" y="1669"/>
                </a:lnTo>
                <a:lnTo>
                  <a:pt x="2248" y="1669"/>
                </a:lnTo>
                <a:lnTo>
                  <a:pt x="2216" y="1685"/>
                </a:lnTo>
                <a:lnTo>
                  <a:pt x="2184" y="1702"/>
                </a:lnTo>
                <a:lnTo>
                  <a:pt x="2153" y="1717"/>
                </a:lnTo>
                <a:lnTo>
                  <a:pt x="2120" y="1731"/>
                </a:lnTo>
                <a:lnTo>
                  <a:pt x="2088" y="1744"/>
                </a:lnTo>
                <a:lnTo>
                  <a:pt x="2054" y="1757"/>
                </a:lnTo>
                <a:lnTo>
                  <a:pt x="2022" y="1769"/>
                </a:lnTo>
                <a:lnTo>
                  <a:pt x="1989" y="1780"/>
                </a:lnTo>
                <a:lnTo>
                  <a:pt x="1955" y="1790"/>
                </a:lnTo>
                <a:lnTo>
                  <a:pt x="1922" y="1800"/>
                </a:lnTo>
                <a:lnTo>
                  <a:pt x="1887" y="1810"/>
                </a:lnTo>
                <a:lnTo>
                  <a:pt x="1854" y="1817"/>
                </a:lnTo>
                <a:lnTo>
                  <a:pt x="1819" y="1825"/>
                </a:lnTo>
                <a:lnTo>
                  <a:pt x="1784" y="1831"/>
                </a:lnTo>
                <a:lnTo>
                  <a:pt x="1749" y="1838"/>
                </a:lnTo>
                <a:lnTo>
                  <a:pt x="1713" y="1842"/>
                </a:lnTo>
                <a:lnTo>
                  <a:pt x="1713" y="1842"/>
                </a:lnTo>
                <a:lnTo>
                  <a:pt x="1671" y="1847"/>
                </a:lnTo>
                <a:lnTo>
                  <a:pt x="1629" y="1852"/>
                </a:lnTo>
                <a:lnTo>
                  <a:pt x="1587" y="1854"/>
                </a:lnTo>
                <a:lnTo>
                  <a:pt x="1545" y="1856"/>
                </a:lnTo>
                <a:lnTo>
                  <a:pt x="1503" y="1857"/>
                </a:lnTo>
                <a:lnTo>
                  <a:pt x="1461" y="1857"/>
                </a:lnTo>
                <a:lnTo>
                  <a:pt x="1419" y="1856"/>
                </a:lnTo>
                <a:lnTo>
                  <a:pt x="1376" y="1854"/>
                </a:lnTo>
                <a:lnTo>
                  <a:pt x="1376" y="1854"/>
                </a:lnTo>
                <a:lnTo>
                  <a:pt x="1325" y="1851"/>
                </a:lnTo>
                <a:lnTo>
                  <a:pt x="1273" y="1846"/>
                </a:lnTo>
                <a:lnTo>
                  <a:pt x="1221" y="1841"/>
                </a:lnTo>
                <a:lnTo>
                  <a:pt x="1170" y="1835"/>
                </a:lnTo>
                <a:lnTo>
                  <a:pt x="1067" y="1824"/>
                </a:lnTo>
                <a:lnTo>
                  <a:pt x="965" y="1808"/>
                </a:lnTo>
                <a:lnTo>
                  <a:pt x="965" y="1808"/>
                </a:lnTo>
                <a:lnTo>
                  <a:pt x="957" y="1807"/>
                </a:lnTo>
                <a:lnTo>
                  <a:pt x="954" y="1808"/>
                </a:lnTo>
                <a:lnTo>
                  <a:pt x="953" y="1810"/>
                </a:lnTo>
                <a:lnTo>
                  <a:pt x="952" y="1812"/>
                </a:lnTo>
                <a:lnTo>
                  <a:pt x="953" y="1814"/>
                </a:lnTo>
                <a:lnTo>
                  <a:pt x="954" y="1820"/>
                </a:lnTo>
                <a:lnTo>
                  <a:pt x="954" y="1820"/>
                </a:lnTo>
                <a:lnTo>
                  <a:pt x="964" y="1847"/>
                </a:lnTo>
                <a:lnTo>
                  <a:pt x="974" y="1874"/>
                </a:lnTo>
                <a:lnTo>
                  <a:pt x="986" y="1900"/>
                </a:lnTo>
                <a:lnTo>
                  <a:pt x="998" y="1926"/>
                </a:lnTo>
                <a:lnTo>
                  <a:pt x="1023" y="1977"/>
                </a:lnTo>
                <a:lnTo>
                  <a:pt x="1050" y="2028"/>
                </a:lnTo>
                <a:lnTo>
                  <a:pt x="1050" y="2028"/>
                </a:lnTo>
                <a:lnTo>
                  <a:pt x="1054" y="2034"/>
                </a:lnTo>
                <a:lnTo>
                  <a:pt x="1061" y="2038"/>
                </a:lnTo>
                <a:lnTo>
                  <a:pt x="1067" y="2040"/>
                </a:lnTo>
                <a:lnTo>
                  <a:pt x="1075" y="2043"/>
                </a:lnTo>
                <a:lnTo>
                  <a:pt x="1075" y="2043"/>
                </a:lnTo>
                <a:lnTo>
                  <a:pt x="1136" y="2046"/>
                </a:lnTo>
                <a:lnTo>
                  <a:pt x="1198" y="2049"/>
                </a:lnTo>
                <a:lnTo>
                  <a:pt x="1259" y="2051"/>
                </a:lnTo>
                <a:lnTo>
                  <a:pt x="1289" y="2050"/>
                </a:lnTo>
                <a:lnTo>
                  <a:pt x="1321" y="2050"/>
                </a:lnTo>
                <a:lnTo>
                  <a:pt x="1321" y="2050"/>
                </a:lnTo>
                <a:lnTo>
                  <a:pt x="1361" y="2048"/>
                </a:lnTo>
                <a:lnTo>
                  <a:pt x="1401" y="2045"/>
                </a:lnTo>
                <a:lnTo>
                  <a:pt x="1440" y="2042"/>
                </a:lnTo>
                <a:lnTo>
                  <a:pt x="1480" y="2038"/>
                </a:lnTo>
                <a:lnTo>
                  <a:pt x="1520" y="2034"/>
                </a:lnTo>
                <a:lnTo>
                  <a:pt x="1560" y="2029"/>
                </a:lnTo>
                <a:lnTo>
                  <a:pt x="1599" y="2022"/>
                </a:lnTo>
                <a:lnTo>
                  <a:pt x="1639" y="2016"/>
                </a:lnTo>
                <a:lnTo>
                  <a:pt x="1639" y="2016"/>
                </a:lnTo>
                <a:lnTo>
                  <a:pt x="1700" y="2004"/>
                </a:lnTo>
                <a:lnTo>
                  <a:pt x="1761" y="1992"/>
                </a:lnTo>
                <a:lnTo>
                  <a:pt x="1821" y="1978"/>
                </a:lnTo>
                <a:lnTo>
                  <a:pt x="1881" y="1962"/>
                </a:lnTo>
                <a:lnTo>
                  <a:pt x="1940" y="1946"/>
                </a:lnTo>
                <a:lnTo>
                  <a:pt x="1999" y="1928"/>
                </a:lnTo>
                <a:lnTo>
                  <a:pt x="2059" y="1909"/>
                </a:lnTo>
                <a:lnTo>
                  <a:pt x="2117" y="1888"/>
                </a:lnTo>
                <a:lnTo>
                  <a:pt x="2117" y="1888"/>
                </a:lnTo>
                <a:lnTo>
                  <a:pt x="2188" y="1862"/>
                </a:lnTo>
                <a:lnTo>
                  <a:pt x="2259" y="1834"/>
                </a:lnTo>
                <a:lnTo>
                  <a:pt x="2330" y="1805"/>
                </a:lnTo>
                <a:lnTo>
                  <a:pt x="2399" y="1775"/>
                </a:lnTo>
                <a:lnTo>
                  <a:pt x="2399" y="1775"/>
                </a:lnTo>
                <a:lnTo>
                  <a:pt x="2403" y="1773"/>
                </a:lnTo>
                <a:lnTo>
                  <a:pt x="2407" y="1772"/>
                </a:lnTo>
                <a:lnTo>
                  <a:pt x="2413" y="1772"/>
                </a:lnTo>
                <a:lnTo>
                  <a:pt x="2415" y="1772"/>
                </a:lnTo>
                <a:lnTo>
                  <a:pt x="2418" y="1774"/>
                </a:lnTo>
                <a:lnTo>
                  <a:pt x="2418" y="1774"/>
                </a:lnTo>
                <a:lnTo>
                  <a:pt x="2404" y="1792"/>
                </a:lnTo>
                <a:lnTo>
                  <a:pt x="2388" y="1808"/>
                </a:lnTo>
                <a:lnTo>
                  <a:pt x="2372" y="1825"/>
                </a:lnTo>
                <a:lnTo>
                  <a:pt x="2354" y="1840"/>
                </a:lnTo>
                <a:lnTo>
                  <a:pt x="2354" y="1840"/>
                </a:lnTo>
                <a:lnTo>
                  <a:pt x="2319" y="1870"/>
                </a:lnTo>
                <a:lnTo>
                  <a:pt x="2282" y="1898"/>
                </a:lnTo>
                <a:lnTo>
                  <a:pt x="2244" y="1925"/>
                </a:lnTo>
                <a:lnTo>
                  <a:pt x="2205" y="1950"/>
                </a:lnTo>
                <a:lnTo>
                  <a:pt x="2166" y="1972"/>
                </a:lnTo>
                <a:lnTo>
                  <a:pt x="2125" y="1995"/>
                </a:lnTo>
                <a:lnTo>
                  <a:pt x="2084" y="2015"/>
                </a:lnTo>
                <a:lnTo>
                  <a:pt x="2040" y="2034"/>
                </a:lnTo>
                <a:lnTo>
                  <a:pt x="2040" y="2034"/>
                </a:lnTo>
                <a:lnTo>
                  <a:pt x="2004" y="2049"/>
                </a:lnTo>
                <a:lnTo>
                  <a:pt x="1966" y="2063"/>
                </a:lnTo>
                <a:lnTo>
                  <a:pt x="1927" y="2076"/>
                </a:lnTo>
                <a:lnTo>
                  <a:pt x="1889" y="2088"/>
                </a:lnTo>
                <a:lnTo>
                  <a:pt x="1850" y="2099"/>
                </a:lnTo>
                <a:lnTo>
                  <a:pt x="1811" y="2110"/>
                </a:lnTo>
                <a:lnTo>
                  <a:pt x="1772" y="2118"/>
                </a:lnTo>
                <a:lnTo>
                  <a:pt x="1732" y="2127"/>
                </a:lnTo>
                <a:lnTo>
                  <a:pt x="1732" y="2127"/>
                </a:lnTo>
                <a:lnTo>
                  <a:pt x="1696" y="2133"/>
                </a:lnTo>
                <a:lnTo>
                  <a:pt x="1659" y="2139"/>
                </a:lnTo>
                <a:lnTo>
                  <a:pt x="1624" y="2143"/>
                </a:lnTo>
                <a:lnTo>
                  <a:pt x="1587" y="2147"/>
                </a:lnTo>
                <a:lnTo>
                  <a:pt x="1514" y="2154"/>
                </a:lnTo>
                <a:lnTo>
                  <a:pt x="1442" y="2159"/>
                </a:lnTo>
                <a:lnTo>
                  <a:pt x="1442" y="2159"/>
                </a:lnTo>
                <a:lnTo>
                  <a:pt x="1408" y="2161"/>
                </a:lnTo>
                <a:lnTo>
                  <a:pt x="1375" y="2162"/>
                </a:lnTo>
                <a:lnTo>
                  <a:pt x="1342" y="2162"/>
                </a:lnTo>
                <a:lnTo>
                  <a:pt x="1309" y="2162"/>
                </a:lnTo>
                <a:lnTo>
                  <a:pt x="1243" y="2159"/>
                </a:lnTo>
                <a:lnTo>
                  <a:pt x="1177" y="2155"/>
                </a:lnTo>
                <a:lnTo>
                  <a:pt x="1177" y="2155"/>
                </a:lnTo>
                <a:lnTo>
                  <a:pt x="1156" y="2155"/>
                </a:lnTo>
                <a:lnTo>
                  <a:pt x="1131" y="2155"/>
                </a:lnTo>
                <a:lnTo>
                  <a:pt x="1131" y="2155"/>
                </a:lnTo>
                <a:lnTo>
                  <a:pt x="1157" y="2190"/>
                </a:lnTo>
                <a:lnTo>
                  <a:pt x="1183" y="2225"/>
                </a:lnTo>
                <a:lnTo>
                  <a:pt x="1211" y="2259"/>
                </a:lnTo>
                <a:lnTo>
                  <a:pt x="1238" y="2293"/>
                </a:lnTo>
                <a:lnTo>
                  <a:pt x="1266" y="2325"/>
                </a:lnTo>
                <a:lnTo>
                  <a:pt x="1295" y="2358"/>
                </a:lnTo>
                <a:lnTo>
                  <a:pt x="1324" y="2389"/>
                </a:lnTo>
                <a:lnTo>
                  <a:pt x="1354" y="2419"/>
                </a:lnTo>
                <a:lnTo>
                  <a:pt x="1385" y="2449"/>
                </a:lnTo>
                <a:lnTo>
                  <a:pt x="1417" y="2480"/>
                </a:lnTo>
                <a:lnTo>
                  <a:pt x="1448" y="2508"/>
                </a:lnTo>
                <a:lnTo>
                  <a:pt x="1481" y="2537"/>
                </a:lnTo>
                <a:lnTo>
                  <a:pt x="1514" y="2564"/>
                </a:lnTo>
                <a:lnTo>
                  <a:pt x="1548" y="2592"/>
                </a:lnTo>
                <a:lnTo>
                  <a:pt x="1583" y="2618"/>
                </a:lnTo>
                <a:lnTo>
                  <a:pt x="1617" y="2644"/>
                </a:lnTo>
                <a:lnTo>
                  <a:pt x="1617" y="2644"/>
                </a:lnTo>
                <a:lnTo>
                  <a:pt x="1554" y="2655"/>
                </a:lnTo>
                <a:lnTo>
                  <a:pt x="1521" y="2661"/>
                </a:lnTo>
                <a:lnTo>
                  <a:pt x="1489" y="2666"/>
                </a:lnTo>
                <a:lnTo>
                  <a:pt x="1457" y="2669"/>
                </a:lnTo>
                <a:lnTo>
                  <a:pt x="1424" y="2672"/>
                </a:lnTo>
                <a:lnTo>
                  <a:pt x="1391" y="2673"/>
                </a:lnTo>
                <a:lnTo>
                  <a:pt x="1357" y="2672"/>
                </a:lnTo>
                <a:lnTo>
                  <a:pt x="1357" y="2672"/>
                </a:lnTo>
                <a:lnTo>
                  <a:pt x="1360" y="2667"/>
                </a:lnTo>
                <a:lnTo>
                  <a:pt x="1363" y="2665"/>
                </a:lnTo>
                <a:lnTo>
                  <a:pt x="1365" y="2664"/>
                </a:lnTo>
                <a:lnTo>
                  <a:pt x="1368" y="2664"/>
                </a:lnTo>
                <a:lnTo>
                  <a:pt x="1368" y="2664"/>
                </a:lnTo>
                <a:lnTo>
                  <a:pt x="1383" y="2664"/>
                </a:lnTo>
                <a:lnTo>
                  <a:pt x="1383" y="2664"/>
                </a:lnTo>
                <a:lnTo>
                  <a:pt x="1308" y="2606"/>
                </a:lnTo>
                <a:lnTo>
                  <a:pt x="1308" y="2606"/>
                </a:lnTo>
                <a:lnTo>
                  <a:pt x="1254" y="2563"/>
                </a:lnTo>
                <a:lnTo>
                  <a:pt x="1228" y="2539"/>
                </a:lnTo>
                <a:lnTo>
                  <a:pt x="1202" y="2516"/>
                </a:lnTo>
                <a:lnTo>
                  <a:pt x="1177" y="2493"/>
                </a:lnTo>
                <a:lnTo>
                  <a:pt x="1152" y="2469"/>
                </a:lnTo>
                <a:lnTo>
                  <a:pt x="1129" y="2444"/>
                </a:lnTo>
                <a:lnTo>
                  <a:pt x="1105" y="2419"/>
                </a:lnTo>
                <a:lnTo>
                  <a:pt x="1082" y="2393"/>
                </a:lnTo>
                <a:lnTo>
                  <a:pt x="1060" y="2367"/>
                </a:lnTo>
                <a:lnTo>
                  <a:pt x="1037" y="2340"/>
                </a:lnTo>
                <a:lnTo>
                  <a:pt x="1015" y="2313"/>
                </a:lnTo>
                <a:lnTo>
                  <a:pt x="995" y="2286"/>
                </a:lnTo>
                <a:lnTo>
                  <a:pt x="974" y="2258"/>
                </a:lnTo>
                <a:lnTo>
                  <a:pt x="955" y="2230"/>
                </a:lnTo>
                <a:lnTo>
                  <a:pt x="935" y="2201"/>
                </a:lnTo>
                <a:lnTo>
                  <a:pt x="935" y="2201"/>
                </a:lnTo>
                <a:lnTo>
                  <a:pt x="916" y="2169"/>
                </a:lnTo>
                <a:lnTo>
                  <a:pt x="897" y="2136"/>
                </a:lnTo>
                <a:lnTo>
                  <a:pt x="897" y="2136"/>
                </a:lnTo>
                <a:lnTo>
                  <a:pt x="893" y="2131"/>
                </a:lnTo>
                <a:lnTo>
                  <a:pt x="889" y="2126"/>
                </a:lnTo>
                <a:lnTo>
                  <a:pt x="884" y="2122"/>
                </a:lnTo>
                <a:lnTo>
                  <a:pt x="877" y="2120"/>
                </a:lnTo>
                <a:lnTo>
                  <a:pt x="877" y="2120"/>
                </a:lnTo>
                <a:lnTo>
                  <a:pt x="831" y="2112"/>
                </a:lnTo>
                <a:lnTo>
                  <a:pt x="784" y="2102"/>
                </a:lnTo>
                <a:lnTo>
                  <a:pt x="693" y="2080"/>
                </a:lnTo>
                <a:lnTo>
                  <a:pt x="693" y="2080"/>
                </a:lnTo>
                <a:lnTo>
                  <a:pt x="682" y="2080"/>
                </a:lnTo>
                <a:lnTo>
                  <a:pt x="682" y="2080"/>
                </a:lnTo>
                <a:lnTo>
                  <a:pt x="697" y="2120"/>
                </a:lnTo>
                <a:lnTo>
                  <a:pt x="712" y="2160"/>
                </a:lnTo>
                <a:lnTo>
                  <a:pt x="728" y="2199"/>
                </a:lnTo>
                <a:lnTo>
                  <a:pt x="746" y="2238"/>
                </a:lnTo>
                <a:lnTo>
                  <a:pt x="780" y="2315"/>
                </a:lnTo>
                <a:lnTo>
                  <a:pt x="815" y="2391"/>
                </a:lnTo>
                <a:lnTo>
                  <a:pt x="815" y="2391"/>
                </a:lnTo>
                <a:lnTo>
                  <a:pt x="807" y="2386"/>
                </a:lnTo>
                <a:lnTo>
                  <a:pt x="800" y="2380"/>
                </a:lnTo>
                <a:lnTo>
                  <a:pt x="792" y="2374"/>
                </a:lnTo>
                <a:lnTo>
                  <a:pt x="787" y="2366"/>
                </a:lnTo>
                <a:lnTo>
                  <a:pt x="775" y="2352"/>
                </a:lnTo>
                <a:lnTo>
                  <a:pt x="764" y="2337"/>
                </a:lnTo>
                <a:lnTo>
                  <a:pt x="764" y="2337"/>
                </a:lnTo>
                <a:lnTo>
                  <a:pt x="740" y="2305"/>
                </a:lnTo>
                <a:lnTo>
                  <a:pt x="718" y="2272"/>
                </a:lnTo>
                <a:lnTo>
                  <a:pt x="696" y="2240"/>
                </a:lnTo>
                <a:lnTo>
                  <a:pt x="675" y="2207"/>
                </a:lnTo>
                <a:lnTo>
                  <a:pt x="655" y="2172"/>
                </a:lnTo>
                <a:lnTo>
                  <a:pt x="636" y="2138"/>
                </a:lnTo>
                <a:lnTo>
                  <a:pt x="617" y="2103"/>
                </a:lnTo>
                <a:lnTo>
                  <a:pt x="599" y="2067"/>
                </a:lnTo>
                <a:lnTo>
                  <a:pt x="599" y="2067"/>
                </a:lnTo>
                <a:lnTo>
                  <a:pt x="595" y="2060"/>
                </a:lnTo>
                <a:lnTo>
                  <a:pt x="589" y="2054"/>
                </a:lnTo>
                <a:lnTo>
                  <a:pt x="583" y="2050"/>
                </a:lnTo>
                <a:lnTo>
                  <a:pt x="574" y="2046"/>
                </a:lnTo>
                <a:lnTo>
                  <a:pt x="574" y="2046"/>
                </a:lnTo>
                <a:lnTo>
                  <a:pt x="516" y="2028"/>
                </a:lnTo>
                <a:lnTo>
                  <a:pt x="459" y="2007"/>
                </a:lnTo>
                <a:lnTo>
                  <a:pt x="401" y="1987"/>
                </a:lnTo>
                <a:lnTo>
                  <a:pt x="344" y="1964"/>
                </a:lnTo>
                <a:lnTo>
                  <a:pt x="288" y="1941"/>
                </a:lnTo>
                <a:lnTo>
                  <a:pt x="231" y="1917"/>
                </a:lnTo>
                <a:lnTo>
                  <a:pt x="176" y="1893"/>
                </a:lnTo>
                <a:lnTo>
                  <a:pt x="120" y="1868"/>
                </a:lnTo>
                <a:lnTo>
                  <a:pt x="120" y="1868"/>
                </a:lnTo>
                <a:lnTo>
                  <a:pt x="110" y="1862"/>
                </a:lnTo>
                <a:lnTo>
                  <a:pt x="102" y="1857"/>
                </a:lnTo>
                <a:lnTo>
                  <a:pt x="97" y="1851"/>
                </a:lnTo>
                <a:lnTo>
                  <a:pt x="92" y="1844"/>
                </a:lnTo>
                <a:lnTo>
                  <a:pt x="88" y="1838"/>
                </a:lnTo>
                <a:lnTo>
                  <a:pt x="85" y="1831"/>
                </a:lnTo>
                <a:lnTo>
                  <a:pt x="80" y="1816"/>
                </a:lnTo>
                <a:lnTo>
                  <a:pt x="80" y="1816"/>
                </a:lnTo>
                <a:lnTo>
                  <a:pt x="68" y="1784"/>
                </a:lnTo>
                <a:lnTo>
                  <a:pt x="56" y="1751"/>
                </a:lnTo>
                <a:lnTo>
                  <a:pt x="45" y="1718"/>
                </a:lnTo>
                <a:lnTo>
                  <a:pt x="37" y="1685"/>
                </a:lnTo>
                <a:lnTo>
                  <a:pt x="28" y="1652"/>
                </a:lnTo>
                <a:lnTo>
                  <a:pt x="20" y="1618"/>
                </a:lnTo>
                <a:lnTo>
                  <a:pt x="14" y="1584"/>
                </a:lnTo>
                <a:lnTo>
                  <a:pt x="9" y="1550"/>
                </a:lnTo>
                <a:lnTo>
                  <a:pt x="9" y="1550"/>
                </a:lnTo>
                <a:lnTo>
                  <a:pt x="5" y="1532"/>
                </a:lnTo>
                <a:lnTo>
                  <a:pt x="2" y="1516"/>
                </a:lnTo>
                <a:lnTo>
                  <a:pt x="0" y="1499"/>
                </a:lnTo>
                <a:lnTo>
                  <a:pt x="0" y="1490"/>
                </a:lnTo>
                <a:lnTo>
                  <a:pt x="1" y="1480"/>
                </a:lnTo>
                <a:lnTo>
                  <a:pt x="1" y="1480"/>
                </a:lnTo>
                <a:close/>
                <a:moveTo>
                  <a:pt x="823" y="1992"/>
                </a:moveTo>
                <a:lnTo>
                  <a:pt x="823" y="1992"/>
                </a:lnTo>
                <a:lnTo>
                  <a:pt x="823" y="1987"/>
                </a:lnTo>
                <a:lnTo>
                  <a:pt x="822" y="1983"/>
                </a:lnTo>
                <a:lnTo>
                  <a:pt x="822" y="1983"/>
                </a:lnTo>
                <a:lnTo>
                  <a:pt x="812" y="1958"/>
                </a:lnTo>
                <a:lnTo>
                  <a:pt x="804" y="1933"/>
                </a:lnTo>
                <a:lnTo>
                  <a:pt x="795" y="1907"/>
                </a:lnTo>
                <a:lnTo>
                  <a:pt x="788" y="1881"/>
                </a:lnTo>
                <a:lnTo>
                  <a:pt x="775" y="1829"/>
                </a:lnTo>
                <a:lnTo>
                  <a:pt x="764" y="1776"/>
                </a:lnTo>
                <a:lnTo>
                  <a:pt x="764" y="1776"/>
                </a:lnTo>
                <a:lnTo>
                  <a:pt x="762" y="1771"/>
                </a:lnTo>
                <a:lnTo>
                  <a:pt x="759" y="1766"/>
                </a:lnTo>
                <a:lnTo>
                  <a:pt x="754" y="1763"/>
                </a:lnTo>
                <a:lnTo>
                  <a:pt x="748" y="1762"/>
                </a:lnTo>
                <a:lnTo>
                  <a:pt x="748" y="1762"/>
                </a:lnTo>
                <a:lnTo>
                  <a:pt x="707" y="1751"/>
                </a:lnTo>
                <a:lnTo>
                  <a:pt x="666" y="1739"/>
                </a:lnTo>
                <a:lnTo>
                  <a:pt x="626" y="1726"/>
                </a:lnTo>
                <a:lnTo>
                  <a:pt x="585" y="1714"/>
                </a:lnTo>
                <a:lnTo>
                  <a:pt x="585" y="1714"/>
                </a:lnTo>
                <a:lnTo>
                  <a:pt x="577" y="1711"/>
                </a:lnTo>
                <a:lnTo>
                  <a:pt x="574" y="1711"/>
                </a:lnTo>
                <a:lnTo>
                  <a:pt x="572" y="1711"/>
                </a:lnTo>
                <a:lnTo>
                  <a:pt x="571" y="1714"/>
                </a:lnTo>
                <a:lnTo>
                  <a:pt x="571" y="1716"/>
                </a:lnTo>
                <a:lnTo>
                  <a:pt x="572" y="1725"/>
                </a:lnTo>
                <a:lnTo>
                  <a:pt x="572" y="1725"/>
                </a:lnTo>
                <a:lnTo>
                  <a:pt x="592" y="1799"/>
                </a:lnTo>
                <a:lnTo>
                  <a:pt x="602" y="1835"/>
                </a:lnTo>
                <a:lnTo>
                  <a:pt x="611" y="1873"/>
                </a:lnTo>
                <a:lnTo>
                  <a:pt x="611" y="1873"/>
                </a:lnTo>
                <a:lnTo>
                  <a:pt x="614" y="1885"/>
                </a:lnTo>
                <a:lnTo>
                  <a:pt x="618" y="1897"/>
                </a:lnTo>
                <a:lnTo>
                  <a:pt x="624" y="1907"/>
                </a:lnTo>
                <a:lnTo>
                  <a:pt x="630" y="1916"/>
                </a:lnTo>
                <a:lnTo>
                  <a:pt x="638" y="1924"/>
                </a:lnTo>
                <a:lnTo>
                  <a:pt x="647" y="1930"/>
                </a:lnTo>
                <a:lnTo>
                  <a:pt x="658" y="1935"/>
                </a:lnTo>
                <a:lnTo>
                  <a:pt x="671" y="1939"/>
                </a:lnTo>
                <a:lnTo>
                  <a:pt x="671" y="1939"/>
                </a:lnTo>
                <a:lnTo>
                  <a:pt x="679" y="1941"/>
                </a:lnTo>
                <a:lnTo>
                  <a:pt x="686" y="1944"/>
                </a:lnTo>
                <a:lnTo>
                  <a:pt x="702" y="1952"/>
                </a:lnTo>
                <a:lnTo>
                  <a:pt x="702" y="1952"/>
                </a:lnTo>
                <a:lnTo>
                  <a:pt x="762" y="1972"/>
                </a:lnTo>
                <a:lnTo>
                  <a:pt x="792" y="1983"/>
                </a:lnTo>
                <a:lnTo>
                  <a:pt x="823" y="1992"/>
                </a:lnTo>
                <a:lnTo>
                  <a:pt x="823" y="1992"/>
                </a:lnTo>
                <a:close/>
              </a:path>
            </a:pathLst>
          </a:custGeom>
          <a:gradFill flip="none" rotWithShape="1">
            <a:gsLst>
              <a:gs pos="0">
                <a:schemeClr val="bg1">
                  <a:alpha val="64000"/>
                </a:schemeClr>
              </a:gs>
              <a:gs pos="100000">
                <a:schemeClr val="bg1">
                  <a:lumMod val="95000"/>
                  <a:alpha val="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zh-CN" altLang="en-US" sz="1800"/>
          </a:p>
        </p:txBody>
      </p:sp>
      <p:sp>
        <p:nvSpPr>
          <p:cNvPr id="4" name="Date Placeholder 3"/>
          <p:cNvSpPr>
            <a:spLocks noGrp="1"/>
          </p:cNvSpPr>
          <p:nvPr>
            <p:ph type="dt" sz="half" idx="10"/>
          </p:nvPr>
        </p:nvSpPr>
        <p:spPr/>
        <p:txBody>
          <a:bodyPr/>
          <a:lstStyle/>
          <a:p>
            <a:fld id="{DC6A8535-C9BD-4D76-A873-2C7AB2EEE07F}" type="datetimeFigureOut">
              <a:rPr lang="zh-CN" altLang="en-US" smtClean="0"/>
              <a:t>2018/12/27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539083-C0C9-4AE2-8011-5FEA92754B95}" type="slidenum">
              <a:rPr lang="zh-CN" altLang="en-US" smtClean="0"/>
              <a:t>‹#›</a:t>
            </a:fld>
            <a:endParaRPr lang="zh-CN" altLang="en-US"/>
          </a:p>
        </p:txBody>
      </p:sp>
      <p:sp>
        <p:nvSpPr>
          <p:cNvPr id="2" name="Title 1"/>
          <p:cNvSpPr>
            <a:spLocks noGrp="1"/>
          </p:cNvSpPr>
          <p:nvPr>
            <p:ph type="ctrTitle" hasCustomPrompt="1"/>
          </p:nvPr>
        </p:nvSpPr>
        <p:spPr>
          <a:xfrm>
            <a:off x="1813400" y="1907177"/>
            <a:ext cx="8584634" cy="1080743"/>
          </a:xfrm>
        </p:spPr>
        <p:txBody>
          <a:bodyPr anchor="b">
            <a:normAutofit/>
          </a:bodyPr>
          <a:lstStyle>
            <a:lvl1pPr algn="r">
              <a:lnSpc>
                <a:spcPct val="100000"/>
              </a:lnSpc>
              <a:defRPr sz="3600" b="1" i="0">
                <a:solidFill>
                  <a:schemeClr val="accent1">
                    <a:lumMod val="75000"/>
                  </a:schemeClr>
                </a:solidFill>
              </a:defRPr>
            </a:lvl1pPr>
          </a:lstStyle>
          <a:p>
            <a:r>
              <a:rPr lang="zh-CN" altLang="en-US" dirty="0" smtClean="0"/>
              <a:t>单击此处编辑母版标题样式 </a:t>
            </a:r>
            <a:endParaRPr lang="en-US" dirty="0"/>
          </a:p>
        </p:txBody>
      </p:sp>
      <p:sp>
        <p:nvSpPr>
          <p:cNvPr id="3" name="Subtitle 2"/>
          <p:cNvSpPr>
            <a:spLocks noGrp="1"/>
          </p:cNvSpPr>
          <p:nvPr>
            <p:ph type="subTitle" idx="1"/>
          </p:nvPr>
        </p:nvSpPr>
        <p:spPr>
          <a:xfrm>
            <a:off x="5791200" y="3136121"/>
            <a:ext cx="4606834" cy="441405"/>
          </a:xfrm>
        </p:spPr>
        <p:txBody>
          <a:bodyPr>
            <a:normAutofit/>
          </a:bodyPr>
          <a:lstStyle>
            <a:lvl1pPr marL="0" indent="0" algn="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16" name="直角三角形 15"/>
          <p:cNvSpPr/>
          <p:nvPr/>
        </p:nvSpPr>
        <p:spPr>
          <a:xfrm rot="8100000" flipH="1">
            <a:off x="10440119" y="3236876"/>
            <a:ext cx="203200" cy="203200"/>
          </a:xfrm>
          <a:prstGeom prst="rtTriangle">
            <a:avLst/>
          </a:prstGeom>
          <a:solidFill>
            <a:srgbClr val="02635C"/>
          </a:solidFill>
          <a:ln>
            <a:noFill/>
          </a:ln>
          <a:effectLst>
            <a:outerShdw dist="76200" algn="l" rotWithShape="0">
              <a:srgbClr val="02635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635C"/>
              </a:solidFill>
            </a:endParaRPr>
          </a:p>
        </p:txBody>
      </p:sp>
    </p:spTree>
    <p:extLst>
      <p:ext uri="{BB962C8B-B14F-4D97-AF65-F5344CB8AC3E}">
        <p14:creationId xmlns:p14="http://schemas.microsoft.com/office/powerpoint/2010/main" val="21301834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0" orient="horz" pos="2160">
          <p15:clr>
            <a:srgbClr val="FBAE40"/>
          </p15:clr>
        </p15:guide>
        <p15:guide id="1" pos="6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C6A8535-C9BD-4D76-A873-2C7AB2EEE07F}" type="datetimeFigureOut">
              <a:rPr lang="zh-CN" altLang="en-US" smtClean="0"/>
              <a:t>2018/12/27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539083-C0C9-4AE2-8011-5FEA92754B95}" type="slidenum">
              <a:rPr lang="zh-CN" altLang="en-US" smtClean="0"/>
              <a:t>‹#›</a:t>
            </a:fld>
            <a:endParaRPr lang="zh-CN" altLang="en-US"/>
          </a:p>
        </p:txBody>
      </p:sp>
    </p:spTree>
    <p:extLst>
      <p:ext uri="{BB962C8B-B14F-4D97-AF65-F5344CB8AC3E}">
        <p14:creationId xmlns:p14="http://schemas.microsoft.com/office/powerpoint/2010/main" val="166538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C6A8535-C9BD-4D76-A873-2C7AB2EEE07F}" type="datetimeFigureOut">
              <a:rPr lang="zh-CN" altLang="en-US" smtClean="0"/>
              <a:t>2018/12/27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539083-C0C9-4AE2-8011-5FEA92754B95}" type="slidenum">
              <a:rPr lang="zh-CN" altLang="en-US" smtClean="0"/>
              <a:t>‹#›</a:t>
            </a:fld>
            <a:endParaRPr lang="zh-CN" altLang="en-US"/>
          </a:p>
        </p:txBody>
      </p:sp>
    </p:spTree>
    <p:extLst>
      <p:ext uri="{BB962C8B-B14F-4D97-AF65-F5344CB8AC3E}">
        <p14:creationId xmlns:p14="http://schemas.microsoft.com/office/powerpoint/2010/main" val="175303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p:txBody>
      </p:sp>
      <p:sp>
        <p:nvSpPr>
          <p:cNvPr id="4" name="Date Placeholder 3"/>
          <p:cNvSpPr>
            <a:spLocks noGrp="1"/>
          </p:cNvSpPr>
          <p:nvPr>
            <p:ph type="dt" sz="half" idx="10"/>
          </p:nvPr>
        </p:nvSpPr>
        <p:spPr/>
        <p:txBody>
          <a:bodyPr/>
          <a:lstStyle/>
          <a:p>
            <a:fld id="{DC6A8535-C9BD-4D76-A873-2C7AB2EEE07F}" type="datetimeFigureOut">
              <a:rPr lang="zh-CN" altLang="en-US" smtClean="0"/>
              <a:t>2018/12/27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539083-C0C9-4AE2-8011-5FEA92754B95}" type="slidenum">
              <a:rPr lang="zh-CN" altLang="en-US" smtClean="0"/>
              <a:t>‹#›</a:t>
            </a:fld>
            <a:endParaRPr lang="zh-CN" altLang="en-US"/>
          </a:p>
        </p:txBody>
      </p:sp>
    </p:spTree>
    <p:extLst>
      <p:ext uri="{BB962C8B-B14F-4D97-AF65-F5344CB8AC3E}">
        <p14:creationId xmlns:p14="http://schemas.microsoft.com/office/powerpoint/2010/main" val="170309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854559" y="1461405"/>
            <a:ext cx="9055647" cy="1710962"/>
          </a:xfrm>
        </p:spPr>
        <p:txBody>
          <a:bodyPr anchor="b"/>
          <a:lstStyle>
            <a:lvl1pPr>
              <a:defRPr sz="4800">
                <a:solidFill>
                  <a:schemeClr val="accent1">
                    <a:lumMod val="7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854559" y="3199355"/>
            <a:ext cx="9055647" cy="77501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DC6A8535-C9BD-4D76-A873-2C7AB2EEE07F}" type="datetimeFigureOut">
              <a:rPr lang="zh-CN" altLang="en-US" smtClean="0"/>
              <a:t>2018/12/27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539083-C0C9-4AE2-8011-5FEA92754B95}" type="slidenum">
              <a:rPr lang="zh-CN" altLang="en-US" smtClean="0"/>
              <a:t>‹#›</a:t>
            </a:fld>
            <a:endParaRPr lang="zh-CN" altLang="en-US"/>
          </a:p>
        </p:txBody>
      </p:sp>
    </p:spTree>
    <p:extLst>
      <p:ext uri="{BB962C8B-B14F-4D97-AF65-F5344CB8AC3E}">
        <p14:creationId xmlns:p14="http://schemas.microsoft.com/office/powerpoint/2010/main" val="444380283"/>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C6A8535-C9BD-4D76-A873-2C7AB2EEE07F}" type="datetimeFigureOut">
              <a:rPr lang="zh-CN" altLang="en-US" smtClean="0"/>
              <a:t>2018/12/27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539083-C0C9-4AE2-8011-5FEA92754B95}" type="slidenum">
              <a:rPr lang="zh-CN" altLang="en-US" smtClean="0"/>
              <a:t>‹#›</a:t>
            </a:fld>
            <a:endParaRPr lang="zh-CN" altLang="en-US"/>
          </a:p>
        </p:txBody>
      </p:sp>
    </p:spTree>
    <p:extLst>
      <p:ext uri="{BB962C8B-B14F-4D97-AF65-F5344CB8AC3E}">
        <p14:creationId xmlns:p14="http://schemas.microsoft.com/office/powerpoint/2010/main" val="301690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C6A8535-C9BD-4D76-A873-2C7AB2EEE07F}" type="datetimeFigureOut">
              <a:rPr lang="zh-CN" altLang="en-US" smtClean="0"/>
              <a:t>2018/12/27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C539083-C0C9-4AE2-8011-5FEA92754B95}" type="slidenum">
              <a:rPr lang="zh-CN" altLang="en-US" smtClean="0"/>
              <a:t>‹#›</a:t>
            </a:fld>
            <a:endParaRPr lang="zh-CN" altLang="en-US"/>
          </a:p>
        </p:txBody>
      </p:sp>
    </p:spTree>
    <p:extLst>
      <p:ext uri="{BB962C8B-B14F-4D97-AF65-F5344CB8AC3E}">
        <p14:creationId xmlns:p14="http://schemas.microsoft.com/office/powerpoint/2010/main" val="107079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C6A8535-C9BD-4D76-A873-2C7AB2EEE07F}" type="datetimeFigureOut">
              <a:rPr lang="zh-CN" altLang="en-US" smtClean="0"/>
              <a:t>2018/12/27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C539083-C0C9-4AE2-8011-5FEA92754B95}" type="slidenum">
              <a:rPr lang="zh-CN" altLang="en-US" smtClean="0"/>
              <a:t>‹#›</a:t>
            </a:fld>
            <a:endParaRPr lang="zh-CN" altLang="en-US"/>
          </a:p>
        </p:txBody>
      </p:sp>
    </p:spTree>
    <p:extLst>
      <p:ext uri="{BB962C8B-B14F-4D97-AF65-F5344CB8AC3E}">
        <p14:creationId xmlns:p14="http://schemas.microsoft.com/office/powerpoint/2010/main" val="237225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Freeform 9"/>
          <p:cNvSpPr>
            <a:spLocks noEditPoints="1"/>
          </p:cNvSpPr>
          <p:nvPr/>
        </p:nvSpPr>
        <p:spPr bwMode="auto">
          <a:xfrm>
            <a:off x="0" y="577850"/>
            <a:ext cx="8342207" cy="6280150"/>
          </a:xfrm>
          <a:custGeom>
            <a:avLst/>
            <a:gdLst>
              <a:gd name="T0" fmla="*/ 272 w 2663"/>
              <a:gd name="T1" fmla="*/ 1712 h 2673"/>
              <a:gd name="T2" fmla="*/ 464 w 2663"/>
              <a:gd name="T3" fmla="*/ 1720 h 2673"/>
              <a:gd name="T4" fmla="*/ 320 w 2663"/>
              <a:gd name="T5" fmla="*/ 1591 h 2673"/>
              <a:gd name="T6" fmla="*/ 207 w 2663"/>
              <a:gd name="T7" fmla="*/ 1499 h 2673"/>
              <a:gd name="T8" fmla="*/ 303 w 2663"/>
              <a:gd name="T9" fmla="*/ 1529 h 2673"/>
              <a:gd name="T10" fmla="*/ 419 w 2663"/>
              <a:gd name="T11" fmla="*/ 1510 h 2673"/>
              <a:gd name="T12" fmla="*/ 406 w 2663"/>
              <a:gd name="T13" fmla="*/ 1033 h 2673"/>
              <a:gd name="T14" fmla="*/ 528 w 2663"/>
              <a:gd name="T15" fmla="*/ 501 h 2673"/>
              <a:gd name="T16" fmla="*/ 689 w 2663"/>
              <a:gd name="T17" fmla="*/ 172 h 2673"/>
              <a:gd name="T18" fmla="*/ 802 w 2663"/>
              <a:gd name="T19" fmla="*/ 98 h 2673"/>
              <a:gd name="T20" fmla="*/ 1151 w 2663"/>
              <a:gd name="T21" fmla="*/ 1 h 2673"/>
              <a:gd name="T22" fmla="*/ 1058 w 2663"/>
              <a:gd name="T23" fmla="*/ 96 h 2673"/>
              <a:gd name="T24" fmla="*/ 801 w 2663"/>
              <a:gd name="T25" fmla="*/ 404 h 2673"/>
              <a:gd name="T26" fmla="*/ 593 w 2663"/>
              <a:gd name="T27" fmla="*/ 800 h 2673"/>
              <a:gd name="T28" fmla="*/ 520 w 2663"/>
              <a:gd name="T29" fmla="*/ 1153 h 2673"/>
              <a:gd name="T30" fmla="*/ 537 w 2663"/>
              <a:gd name="T31" fmla="*/ 1540 h 2673"/>
              <a:gd name="T32" fmla="*/ 735 w 2663"/>
              <a:gd name="T33" fmla="*/ 1663 h 2673"/>
              <a:gd name="T34" fmla="*/ 756 w 2663"/>
              <a:gd name="T35" fmla="*/ 1477 h 2673"/>
              <a:gd name="T36" fmla="*/ 863 w 2663"/>
              <a:gd name="T37" fmla="*/ 844 h 2673"/>
              <a:gd name="T38" fmla="*/ 1027 w 2663"/>
              <a:gd name="T39" fmla="*/ 399 h 2673"/>
              <a:gd name="T40" fmla="*/ 1263 w 2663"/>
              <a:gd name="T41" fmla="*/ 54 h 2673"/>
              <a:gd name="T42" fmla="*/ 1185 w 2663"/>
              <a:gd name="T43" fmla="*/ 252 h 2673"/>
              <a:gd name="T44" fmla="*/ 968 w 2663"/>
              <a:gd name="T45" fmla="*/ 881 h 2673"/>
              <a:gd name="T46" fmla="*/ 887 w 2663"/>
              <a:gd name="T47" fmla="*/ 1414 h 2673"/>
              <a:gd name="T48" fmla="*/ 920 w 2663"/>
              <a:gd name="T49" fmla="*/ 1696 h 2673"/>
              <a:gd name="T50" fmla="*/ 1487 w 2663"/>
              <a:gd name="T51" fmla="*/ 1721 h 2673"/>
              <a:gd name="T52" fmla="*/ 1863 w 2663"/>
              <a:gd name="T53" fmla="*/ 1642 h 2673"/>
              <a:gd name="T54" fmla="*/ 2275 w 2663"/>
              <a:gd name="T55" fmla="*/ 1443 h 2673"/>
              <a:gd name="T56" fmla="*/ 2592 w 2663"/>
              <a:gd name="T57" fmla="*/ 1168 h 2673"/>
              <a:gd name="T58" fmla="*/ 2651 w 2663"/>
              <a:gd name="T59" fmla="*/ 1107 h 2673"/>
              <a:gd name="T60" fmla="*/ 2663 w 2663"/>
              <a:gd name="T61" fmla="*/ 1338 h 2673"/>
              <a:gd name="T62" fmla="*/ 2412 w 2663"/>
              <a:gd name="T63" fmla="*/ 1567 h 2673"/>
              <a:gd name="T64" fmla="*/ 2088 w 2663"/>
              <a:gd name="T65" fmla="*/ 1744 h 2673"/>
              <a:gd name="T66" fmla="*/ 1713 w 2663"/>
              <a:gd name="T67" fmla="*/ 1842 h 2673"/>
              <a:gd name="T68" fmla="*/ 1325 w 2663"/>
              <a:gd name="T69" fmla="*/ 1851 h 2673"/>
              <a:gd name="T70" fmla="*/ 953 w 2663"/>
              <a:gd name="T71" fmla="*/ 1814 h 2673"/>
              <a:gd name="T72" fmla="*/ 1061 w 2663"/>
              <a:gd name="T73" fmla="*/ 2038 h 2673"/>
              <a:gd name="T74" fmla="*/ 1401 w 2663"/>
              <a:gd name="T75" fmla="*/ 2045 h 2673"/>
              <a:gd name="T76" fmla="*/ 1881 w 2663"/>
              <a:gd name="T77" fmla="*/ 1962 h 2673"/>
              <a:gd name="T78" fmla="*/ 2403 w 2663"/>
              <a:gd name="T79" fmla="*/ 1773 h 2673"/>
              <a:gd name="T80" fmla="*/ 2319 w 2663"/>
              <a:gd name="T81" fmla="*/ 1870 h 2673"/>
              <a:gd name="T82" fmla="*/ 1927 w 2663"/>
              <a:gd name="T83" fmla="*/ 2076 h 2673"/>
              <a:gd name="T84" fmla="*/ 1514 w 2663"/>
              <a:gd name="T85" fmla="*/ 2154 h 2673"/>
              <a:gd name="T86" fmla="*/ 1131 w 2663"/>
              <a:gd name="T87" fmla="*/ 2155 h 2673"/>
              <a:gd name="T88" fmla="*/ 1417 w 2663"/>
              <a:gd name="T89" fmla="*/ 2480 h 2673"/>
              <a:gd name="T90" fmla="*/ 1457 w 2663"/>
              <a:gd name="T91" fmla="*/ 2669 h 2673"/>
              <a:gd name="T92" fmla="*/ 1383 w 2663"/>
              <a:gd name="T93" fmla="*/ 2664 h 2673"/>
              <a:gd name="T94" fmla="*/ 1060 w 2663"/>
              <a:gd name="T95" fmla="*/ 2367 h 2673"/>
              <a:gd name="T96" fmla="*/ 893 w 2663"/>
              <a:gd name="T97" fmla="*/ 2131 h 2673"/>
              <a:gd name="T98" fmla="*/ 697 w 2663"/>
              <a:gd name="T99" fmla="*/ 2120 h 2673"/>
              <a:gd name="T100" fmla="*/ 775 w 2663"/>
              <a:gd name="T101" fmla="*/ 2352 h 2673"/>
              <a:gd name="T102" fmla="*/ 599 w 2663"/>
              <a:gd name="T103" fmla="*/ 2067 h 2673"/>
              <a:gd name="T104" fmla="*/ 231 w 2663"/>
              <a:gd name="T105" fmla="*/ 1917 h 2673"/>
              <a:gd name="T106" fmla="*/ 80 w 2663"/>
              <a:gd name="T107" fmla="*/ 1816 h 2673"/>
              <a:gd name="T108" fmla="*/ 2 w 2663"/>
              <a:gd name="T109" fmla="*/ 1516 h 2673"/>
              <a:gd name="T110" fmla="*/ 804 w 2663"/>
              <a:gd name="T111" fmla="*/ 1933 h 2673"/>
              <a:gd name="T112" fmla="*/ 707 w 2663"/>
              <a:gd name="T113" fmla="*/ 1751 h 2673"/>
              <a:gd name="T114" fmla="*/ 572 w 2663"/>
              <a:gd name="T115" fmla="*/ 1725 h 2673"/>
              <a:gd name="T116" fmla="*/ 658 w 2663"/>
              <a:gd name="T117" fmla="*/ 1935 h 2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3" h="2673">
                <a:moveTo>
                  <a:pt x="1" y="1480"/>
                </a:moveTo>
                <a:lnTo>
                  <a:pt x="1" y="1480"/>
                </a:lnTo>
                <a:lnTo>
                  <a:pt x="29" y="1509"/>
                </a:lnTo>
                <a:lnTo>
                  <a:pt x="58" y="1537"/>
                </a:lnTo>
                <a:lnTo>
                  <a:pt x="87" y="1564"/>
                </a:lnTo>
                <a:lnTo>
                  <a:pt x="117" y="1591"/>
                </a:lnTo>
                <a:lnTo>
                  <a:pt x="147" y="1616"/>
                </a:lnTo>
                <a:lnTo>
                  <a:pt x="177" y="1641"/>
                </a:lnTo>
                <a:lnTo>
                  <a:pt x="208" y="1666"/>
                </a:lnTo>
                <a:lnTo>
                  <a:pt x="240" y="1690"/>
                </a:lnTo>
                <a:lnTo>
                  <a:pt x="272" y="1712"/>
                </a:lnTo>
                <a:lnTo>
                  <a:pt x="304" y="1736"/>
                </a:lnTo>
                <a:lnTo>
                  <a:pt x="337" y="1758"/>
                </a:lnTo>
                <a:lnTo>
                  <a:pt x="370" y="1779"/>
                </a:lnTo>
                <a:lnTo>
                  <a:pt x="404" y="1801"/>
                </a:lnTo>
                <a:lnTo>
                  <a:pt x="438" y="1821"/>
                </a:lnTo>
                <a:lnTo>
                  <a:pt x="508" y="1862"/>
                </a:lnTo>
                <a:lnTo>
                  <a:pt x="508" y="1862"/>
                </a:lnTo>
                <a:lnTo>
                  <a:pt x="491" y="1808"/>
                </a:lnTo>
                <a:lnTo>
                  <a:pt x="476" y="1760"/>
                </a:lnTo>
                <a:lnTo>
                  <a:pt x="476" y="1760"/>
                </a:lnTo>
                <a:lnTo>
                  <a:pt x="464" y="1720"/>
                </a:lnTo>
                <a:lnTo>
                  <a:pt x="454" y="1679"/>
                </a:lnTo>
                <a:lnTo>
                  <a:pt x="454" y="1679"/>
                </a:lnTo>
                <a:lnTo>
                  <a:pt x="451" y="1670"/>
                </a:lnTo>
                <a:lnTo>
                  <a:pt x="447" y="1662"/>
                </a:lnTo>
                <a:lnTo>
                  <a:pt x="440" y="1656"/>
                </a:lnTo>
                <a:lnTo>
                  <a:pt x="432" y="1651"/>
                </a:lnTo>
                <a:lnTo>
                  <a:pt x="432" y="1651"/>
                </a:lnTo>
                <a:lnTo>
                  <a:pt x="386" y="1628"/>
                </a:lnTo>
                <a:lnTo>
                  <a:pt x="364" y="1616"/>
                </a:lnTo>
                <a:lnTo>
                  <a:pt x="342" y="1603"/>
                </a:lnTo>
                <a:lnTo>
                  <a:pt x="320" y="1591"/>
                </a:lnTo>
                <a:lnTo>
                  <a:pt x="299" y="1577"/>
                </a:lnTo>
                <a:lnTo>
                  <a:pt x="278" y="1562"/>
                </a:lnTo>
                <a:lnTo>
                  <a:pt x="258" y="1547"/>
                </a:lnTo>
                <a:lnTo>
                  <a:pt x="258" y="1547"/>
                </a:lnTo>
                <a:lnTo>
                  <a:pt x="236" y="1529"/>
                </a:lnTo>
                <a:lnTo>
                  <a:pt x="216" y="1511"/>
                </a:lnTo>
                <a:lnTo>
                  <a:pt x="216" y="1511"/>
                </a:lnTo>
                <a:lnTo>
                  <a:pt x="211" y="1509"/>
                </a:lnTo>
                <a:lnTo>
                  <a:pt x="208" y="1505"/>
                </a:lnTo>
                <a:lnTo>
                  <a:pt x="207" y="1501"/>
                </a:lnTo>
                <a:lnTo>
                  <a:pt x="207" y="1499"/>
                </a:lnTo>
                <a:lnTo>
                  <a:pt x="208" y="1497"/>
                </a:lnTo>
                <a:lnTo>
                  <a:pt x="208" y="1497"/>
                </a:lnTo>
                <a:lnTo>
                  <a:pt x="209" y="1496"/>
                </a:lnTo>
                <a:lnTo>
                  <a:pt x="211" y="1495"/>
                </a:lnTo>
                <a:lnTo>
                  <a:pt x="216" y="1493"/>
                </a:lnTo>
                <a:lnTo>
                  <a:pt x="221" y="1496"/>
                </a:lnTo>
                <a:lnTo>
                  <a:pt x="225" y="1497"/>
                </a:lnTo>
                <a:lnTo>
                  <a:pt x="225" y="1497"/>
                </a:lnTo>
                <a:lnTo>
                  <a:pt x="264" y="1513"/>
                </a:lnTo>
                <a:lnTo>
                  <a:pt x="303" y="1529"/>
                </a:lnTo>
                <a:lnTo>
                  <a:pt x="303" y="1529"/>
                </a:lnTo>
                <a:lnTo>
                  <a:pt x="357" y="1548"/>
                </a:lnTo>
                <a:lnTo>
                  <a:pt x="410" y="1569"/>
                </a:lnTo>
                <a:lnTo>
                  <a:pt x="410" y="1569"/>
                </a:lnTo>
                <a:lnTo>
                  <a:pt x="420" y="1572"/>
                </a:lnTo>
                <a:lnTo>
                  <a:pt x="423" y="1572"/>
                </a:lnTo>
                <a:lnTo>
                  <a:pt x="425" y="1571"/>
                </a:lnTo>
                <a:lnTo>
                  <a:pt x="427" y="1569"/>
                </a:lnTo>
                <a:lnTo>
                  <a:pt x="427" y="1566"/>
                </a:lnTo>
                <a:lnTo>
                  <a:pt x="426" y="1555"/>
                </a:lnTo>
                <a:lnTo>
                  <a:pt x="426" y="1555"/>
                </a:lnTo>
                <a:lnTo>
                  <a:pt x="419" y="1510"/>
                </a:lnTo>
                <a:lnTo>
                  <a:pt x="412" y="1464"/>
                </a:lnTo>
                <a:lnTo>
                  <a:pt x="407" y="1419"/>
                </a:lnTo>
                <a:lnTo>
                  <a:pt x="402" y="1373"/>
                </a:lnTo>
                <a:lnTo>
                  <a:pt x="399" y="1327"/>
                </a:lnTo>
                <a:lnTo>
                  <a:pt x="397" y="1281"/>
                </a:lnTo>
                <a:lnTo>
                  <a:pt x="397" y="1235"/>
                </a:lnTo>
                <a:lnTo>
                  <a:pt x="397" y="1188"/>
                </a:lnTo>
                <a:lnTo>
                  <a:pt x="397" y="1188"/>
                </a:lnTo>
                <a:lnTo>
                  <a:pt x="398" y="1136"/>
                </a:lnTo>
                <a:lnTo>
                  <a:pt x="401" y="1085"/>
                </a:lnTo>
                <a:lnTo>
                  <a:pt x="406" y="1033"/>
                </a:lnTo>
                <a:lnTo>
                  <a:pt x="412" y="981"/>
                </a:lnTo>
                <a:lnTo>
                  <a:pt x="419" y="929"/>
                </a:lnTo>
                <a:lnTo>
                  <a:pt x="427" y="878"/>
                </a:lnTo>
                <a:lnTo>
                  <a:pt x="437" y="827"/>
                </a:lnTo>
                <a:lnTo>
                  <a:pt x="448" y="776"/>
                </a:lnTo>
                <a:lnTo>
                  <a:pt x="448" y="776"/>
                </a:lnTo>
                <a:lnTo>
                  <a:pt x="455" y="740"/>
                </a:lnTo>
                <a:lnTo>
                  <a:pt x="464" y="706"/>
                </a:lnTo>
                <a:lnTo>
                  <a:pt x="483" y="637"/>
                </a:lnTo>
                <a:lnTo>
                  <a:pt x="505" y="569"/>
                </a:lnTo>
                <a:lnTo>
                  <a:pt x="528" y="501"/>
                </a:lnTo>
                <a:lnTo>
                  <a:pt x="528" y="501"/>
                </a:lnTo>
                <a:lnTo>
                  <a:pt x="542" y="463"/>
                </a:lnTo>
                <a:lnTo>
                  <a:pt x="558" y="424"/>
                </a:lnTo>
                <a:lnTo>
                  <a:pt x="575" y="386"/>
                </a:lnTo>
                <a:lnTo>
                  <a:pt x="592" y="350"/>
                </a:lnTo>
                <a:lnTo>
                  <a:pt x="611" y="313"/>
                </a:lnTo>
                <a:lnTo>
                  <a:pt x="630" y="276"/>
                </a:lnTo>
                <a:lnTo>
                  <a:pt x="670" y="204"/>
                </a:lnTo>
                <a:lnTo>
                  <a:pt x="670" y="204"/>
                </a:lnTo>
                <a:lnTo>
                  <a:pt x="677" y="191"/>
                </a:lnTo>
                <a:lnTo>
                  <a:pt x="689" y="172"/>
                </a:lnTo>
                <a:lnTo>
                  <a:pt x="689" y="172"/>
                </a:lnTo>
                <a:lnTo>
                  <a:pt x="695" y="162"/>
                </a:lnTo>
                <a:lnTo>
                  <a:pt x="700" y="155"/>
                </a:lnTo>
                <a:lnTo>
                  <a:pt x="706" y="149"/>
                </a:lnTo>
                <a:lnTo>
                  <a:pt x="710" y="145"/>
                </a:lnTo>
                <a:lnTo>
                  <a:pt x="714" y="142"/>
                </a:lnTo>
                <a:lnTo>
                  <a:pt x="720" y="138"/>
                </a:lnTo>
                <a:lnTo>
                  <a:pt x="730" y="133"/>
                </a:lnTo>
                <a:lnTo>
                  <a:pt x="730" y="133"/>
                </a:lnTo>
                <a:lnTo>
                  <a:pt x="765" y="116"/>
                </a:lnTo>
                <a:lnTo>
                  <a:pt x="802" y="98"/>
                </a:lnTo>
                <a:lnTo>
                  <a:pt x="837" y="83"/>
                </a:lnTo>
                <a:lnTo>
                  <a:pt x="875" y="69"/>
                </a:lnTo>
                <a:lnTo>
                  <a:pt x="912" y="56"/>
                </a:lnTo>
                <a:lnTo>
                  <a:pt x="950" y="44"/>
                </a:lnTo>
                <a:lnTo>
                  <a:pt x="987" y="34"/>
                </a:lnTo>
                <a:lnTo>
                  <a:pt x="1026" y="24"/>
                </a:lnTo>
                <a:lnTo>
                  <a:pt x="1026" y="24"/>
                </a:lnTo>
                <a:lnTo>
                  <a:pt x="1056" y="17"/>
                </a:lnTo>
                <a:lnTo>
                  <a:pt x="1089" y="11"/>
                </a:lnTo>
                <a:lnTo>
                  <a:pt x="1151" y="1"/>
                </a:lnTo>
                <a:lnTo>
                  <a:pt x="1151" y="1"/>
                </a:lnTo>
                <a:lnTo>
                  <a:pt x="1157" y="0"/>
                </a:lnTo>
                <a:lnTo>
                  <a:pt x="1163" y="0"/>
                </a:lnTo>
                <a:lnTo>
                  <a:pt x="1169" y="2"/>
                </a:lnTo>
                <a:lnTo>
                  <a:pt x="1171" y="3"/>
                </a:lnTo>
                <a:lnTo>
                  <a:pt x="1173" y="7"/>
                </a:lnTo>
                <a:lnTo>
                  <a:pt x="1173" y="7"/>
                </a:lnTo>
                <a:lnTo>
                  <a:pt x="1148" y="22"/>
                </a:lnTo>
                <a:lnTo>
                  <a:pt x="1124" y="39"/>
                </a:lnTo>
                <a:lnTo>
                  <a:pt x="1102" y="57"/>
                </a:lnTo>
                <a:lnTo>
                  <a:pt x="1080" y="76"/>
                </a:lnTo>
                <a:lnTo>
                  <a:pt x="1058" y="96"/>
                </a:lnTo>
                <a:lnTo>
                  <a:pt x="1038" y="116"/>
                </a:lnTo>
                <a:lnTo>
                  <a:pt x="997" y="158"/>
                </a:lnTo>
                <a:lnTo>
                  <a:pt x="997" y="158"/>
                </a:lnTo>
                <a:lnTo>
                  <a:pt x="970" y="187"/>
                </a:lnTo>
                <a:lnTo>
                  <a:pt x="944" y="216"/>
                </a:lnTo>
                <a:lnTo>
                  <a:pt x="918" y="245"/>
                </a:lnTo>
                <a:lnTo>
                  <a:pt x="893" y="276"/>
                </a:lnTo>
                <a:lnTo>
                  <a:pt x="869" y="307"/>
                </a:lnTo>
                <a:lnTo>
                  <a:pt x="846" y="339"/>
                </a:lnTo>
                <a:lnTo>
                  <a:pt x="823" y="370"/>
                </a:lnTo>
                <a:lnTo>
                  <a:pt x="801" y="404"/>
                </a:lnTo>
                <a:lnTo>
                  <a:pt x="801" y="404"/>
                </a:lnTo>
                <a:lnTo>
                  <a:pt x="770" y="451"/>
                </a:lnTo>
                <a:lnTo>
                  <a:pt x="740" y="499"/>
                </a:lnTo>
                <a:lnTo>
                  <a:pt x="711" y="547"/>
                </a:lnTo>
                <a:lnTo>
                  <a:pt x="683" y="597"/>
                </a:lnTo>
                <a:lnTo>
                  <a:pt x="683" y="597"/>
                </a:lnTo>
                <a:lnTo>
                  <a:pt x="662" y="637"/>
                </a:lnTo>
                <a:lnTo>
                  <a:pt x="643" y="677"/>
                </a:lnTo>
                <a:lnTo>
                  <a:pt x="626" y="718"/>
                </a:lnTo>
                <a:lnTo>
                  <a:pt x="609" y="759"/>
                </a:lnTo>
                <a:lnTo>
                  <a:pt x="593" y="800"/>
                </a:lnTo>
                <a:lnTo>
                  <a:pt x="578" y="842"/>
                </a:lnTo>
                <a:lnTo>
                  <a:pt x="566" y="885"/>
                </a:lnTo>
                <a:lnTo>
                  <a:pt x="555" y="928"/>
                </a:lnTo>
                <a:lnTo>
                  <a:pt x="555" y="928"/>
                </a:lnTo>
                <a:lnTo>
                  <a:pt x="543" y="983"/>
                </a:lnTo>
                <a:lnTo>
                  <a:pt x="533" y="1039"/>
                </a:lnTo>
                <a:lnTo>
                  <a:pt x="529" y="1067"/>
                </a:lnTo>
                <a:lnTo>
                  <a:pt x="525" y="1095"/>
                </a:lnTo>
                <a:lnTo>
                  <a:pt x="522" y="1123"/>
                </a:lnTo>
                <a:lnTo>
                  <a:pt x="520" y="1153"/>
                </a:lnTo>
                <a:lnTo>
                  <a:pt x="520" y="1153"/>
                </a:lnTo>
                <a:lnTo>
                  <a:pt x="518" y="1192"/>
                </a:lnTo>
                <a:lnTo>
                  <a:pt x="517" y="1233"/>
                </a:lnTo>
                <a:lnTo>
                  <a:pt x="517" y="1274"/>
                </a:lnTo>
                <a:lnTo>
                  <a:pt x="517" y="1314"/>
                </a:lnTo>
                <a:lnTo>
                  <a:pt x="519" y="1355"/>
                </a:lnTo>
                <a:lnTo>
                  <a:pt x="521" y="1396"/>
                </a:lnTo>
                <a:lnTo>
                  <a:pt x="524" y="1436"/>
                </a:lnTo>
                <a:lnTo>
                  <a:pt x="529" y="1477"/>
                </a:lnTo>
                <a:lnTo>
                  <a:pt x="529" y="1477"/>
                </a:lnTo>
                <a:lnTo>
                  <a:pt x="532" y="1509"/>
                </a:lnTo>
                <a:lnTo>
                  <a:pt x="537" y="1540"/>
                </a:lnTo>
                <a:lnTo>
                  <a:pt x="547" y="1602"/>
                </a:lnTo>
                <a:lnTo>
                  <a:pt x="547" y="1602"/>
                </a:lnTo>
                <a:lnTo>
                  <a:pt x="548" y="1607"/>
                </a:lnTo>
                <a:lnTo>
                  <a:pt x="550" y="1611"/>
                </a:lnTo>
                <a:lnTo>
                  <a:pt x="554" y="1614"/>
                </a:lnTo>
                <a:lnTo>
                  <a:pt x="558" y="1616"/>
                </a:lnTo>
                <a:lnTo>
                  <a:pt x="558" y="1616"/>
                </a:lnTo>
                <a:lnTo>
                  <a:pt x="602" y="1629"/>
                </a:lnTo>
                <a:lnTo>
                  <a:pt x="646" y="1641"/>
                </a:lnTo>
                <a:lnTo>
                  <a:pt x="735" y="1663"/>
                </a:lnTo>
                <a:lnTo>
                  <a:pt x="735" y="1663"/>
                </a:lnTo>
                <a:lnTo>
                  <a:pt x="742" y="1664"/>
                </a:lnTo>
                <a:lnTo>
                  <a:pt x="746" y="1664"/>
                </a:lnTo>
                <a:lnTo>
                  <a:pt x="748" y="1663"/>
                </a:lnTo>
                <a:lnTo>
                  <a:pt x="749" y="1661"/>
                </a:lnTo>
                <a:lnTo>
                  <a:pt x="750" y="1657"/>
                </a:lnTo>
                <a:lnTo>
                  <a:pt x="751" y="1650"/>
                </a:lnTo>
                <a:lnTo>
                  <a:pt x="751" y="1650"/>
                </a:lnTo>
                <a:lnTo>
                  <a:pt x="750" y="1607"/>
                </a:lnTo>
                <a:lnTo>
                  <a:pt x="751" y="1564"/>
                </a:lnTo>
                <a:lnTo>
                  <a:pt x="754" y="1520"/>
                </a:lnTo>
                <a:lnTo>
                  <a:pt x="756" y="1477"/>
                </a:lnTo>
                <a:lnTo>
                  <a:pt x="761" y="1434"/>
                </a:lnTo>
                <a:lnTo>
                  <a:pt x="765" y="1392"/>
                </a:lnTo>
                <a:lnTo>
                  <a:pt x="776" y="1306"/>
                </a:lnTo>
                <a:lnTo>
                  <a:pt x="776" y="1306"/>
                </a:lnTo>
                <a:lnTo>
                  <a:pt x="786" y="1230"/>
                </a:lnTo>
                <a:lnTo>
                  <a:pt x="797" y="1155"/>
                </a:lnTo>
                <a:lnTo>
                  <a:pt x="810" y="1080"/>
                </a:lnTo>
                <a:lnTo>
                  <a:pt x="825" y="1005"/>
                </a:lnTo>
                <a:lnTo>
                  <a:pt x="825" y="1005"/>
                </a:lnTo>
                <a:lnTo>
                  <a:pt x="843" y="924"/>
                </a:lnTo>
                <a:lnTo>
                  <a:pt x="863" y="844"/>
                </a:lnTo>
                <a:lnTo>
                  <a:pt x="886" y="764"/>
                </a:lnTo>
                <a:lnTo>
                  <a:pt x="911" y="685"/>
                </a:lnTo>
                <a:lnTo>
                  <a:pt x="911" y="685"/>
                </a:lnTo>
                <a:lnTo>
                  <a:pt x="935" y="612"/>
                </a:lnTo>
                <a:lnTo>
                  <a:pt x="950" y="576"/>
                </a:lnTo>
                <a:lnTo>
                  <a:pt x="964" y="540"/>
                </a:lnTo>
                <a:lnTo>
                  <a:pt x="979" y="504"/>
                </a:lnTo>
                <a:lnTo>
                  <a:pt x="994" y="470"/>
                </a:lnTo>
                <a:lnTo>
                  <a:pt x="1010" y="434"/>
                </a:lnTo>
                <a:lnTo>
                  <a:pt x="1027" y="399"/>
                </a:lnTo>
                <a:lnTo>
                  <a:pt x="1027" y="399"/>
                </a:lnTo>
                <a:lnTo>
                  <a:pt x="1051" y="354"/>
                </a:lnTo>
                <a:lnTo>
                  <a:pt x="1076" y="310"/>
                </a:lnTo>
                <a:lnTo>
                  <a:pt x="1102" y="267"/>
                </a:lnTo>
                <a:lnTo>
                  <a:pt x="1129" y="224"/>
                </a:lnTo>
                <a:lnTo>
                  <a:pt x="1157" y="183"/>
                </a:lnTo>
                <a:lnTo>
                  <a:pt x="1187" y="142"/>
                </a:lnTo>
                <a:lnTo>
                  <a:pt x="1219" y="103"/>
                </a:lnTo>
                <a:lnTo>
                  <a:pt x="1253" y="64"/>
                </a:lnTo>
                <a:lnTo>
                  <a:pt x="1253" y="64"/>
                </a:lnTo>
                <a:lnTo>
                  <a:pt x="1263" y="54"/>
                </a:lnTo>
                <a:lnTo>
                  <a:pt x="1263" y="54"/>
                </a:lnTo>
                <a:lnTo>
                  <a:pt x="1266" y="53"/>
                </a:lnTo>
                <a:lnTo>
                  <a:pt x="1270" y="54"/>
                </a:lnTo>
                <a:lnTo>
                  <a:pt x="1270" y="54"/>
                </a:lnTo>
                <a:lnTo>
                  <a:pt x="1267" y="64"/>
                </a:lnTo>
                <a:lnTo>
                  <a:pt x="1262" y="75"/>
                </a:lnTo>
                <a:lnTo>
                  <a:pt x="1254" y="94"/>
                </a:lnTo>
                <a:lnTo>
                  <a:pt x="1245" y="114"/>
                </a:lnTo>
                <a:lnTo>
                  <a:pt x="1235" y="133"/>
                </a:lnTo>
                <a:lnTo>
                  <a:pt x="1235" y="133"/>
                </a:lnTo>
                <a:lnTo>
                  <a:pt x="1210" y="192"/>
                </a:lnTo>
                <a:lnTo>
                  <a:pt x="1185" y="252"/>
                </a:lnTo>
                <a:lnTo>
                  <a:pt x="1160" y="312"/>
                </a:lnTo>
                <a:lnTo>
                  <a:pt x="1136" y="372"/>
                </a:lnTo>
                <a:lnTo>
                  <a:pt x="1114" y="433"/>
                </a:lnTo>
                <a:lnTo>
                  <a:pt x="1091" y="493"/>
                </a:lnTo>
                <a:lnTo>
                  <a:pt x="1069" y="555"/>
                </a:lnTo>
                <a:lnTo>
                  <a:pt x="1048" y="616"/>
                </a:lnTo>
                <a:lnTo>
                  <a:pt x="1048" y="616"/>
                </a:lnTo>
                <a:lnTo>
                  <a:pt x="1026" y="682"/>
                </a:lnTo>
                <a:lnTo>
                  <a:pt x="1006" y="748"/>
                </a:lnTo>
                <a:lnTo>
                  <a:pt x="986" y="815"/>
                </a:lnTo>
                <a:lnTo>
                  <a:pt x="968" y="881"/>
                </a:lnTo>
                <a:lnTo>
                  <a:pt x="951" y="949"/>
                </a:lnTo>
                <a:lnTo>
                  <a:pt x="935" y="1015"/>
                </a:lnTo>
                <a:lnTo>
                  <a:pt x="923" y="1083"/>
                </a:lnTo>
                <a:lnTo>
                  <a:pt x="911" y="1151"/>
                </a:lnTo>
                <a:lnTo>
                  <a:pt x="911" y="1151"/>
                </a:lnTo>
                <a:lnTo>
                  <a:pt x="904" y="1196"/>
                </a:lnTo>
                <a:lnTo>
                  <a:pt x="899" y="1239"/>
                </a:lnTo>
                <a:lnTo>
                  <a:pt x="893" y="1283"/>
                </a:lnTo>
                <a:lnTo>
                  <a:pt x="890" y="1326"/>
                </a:lnTo>
                <a:lnTo>
                  <a:pt x="888" y="1370"/>
                </a:lnTo>
                <a:lnTo>
                  <a:pt x="887" y="1414"/>
                </a:lnTo>
                <a:lnTo>
                  <a:pt x="887" y="1458"/>
                </a:lnTo>
                <a:lnTo>
                  <a:pt x="888" y="1502"/>
                </a:lnTo>
                <a:lnTo>
                  <a:pt x="888" y="1502"/>
                </a:lnTo>
                <a:lnTo>
                  <a:pt x="892" y="1547"/>
                </a:lnTo>
                <a:lnTo>
                  <a:pt x="897" y="1593"/>
                </a:lnTo>
                <a:lnTo>
                  <a:pt x="904" y="1638"/>
                </a:lnTo>
                <a:lnTo>
                  <a:pt x="913" y="1683"/>
                </a:lnTo>
                <a:lnTo>
                  <a:pt x="913" y="1683"/>
                </a:lnTo>
                <a:lnTo>
                  <a:pt x="916" y="1691"/>
                </a:lnTo>
                <a:lnTo>
                  <a:pt x="918" y="1694"/>
                </a:lnTo>
                <a:lnTo>
                  <a:pt x="920" y="1696"/>
                </a:lnTo>
                <a:lnTo>
                  <a:pt x="927" y="1701"/>
                </a:lnTo>
                <a:lnTo>
                  <a:pt x="934" y="1702"/>
                </a:lnTo>
                <a:lnTo>
                  <a:pt x="934" y="1702"/>
                </a:lnTo>
                <a:lnTo>
                  <a:pt x="1003" y="1712"/>
                </a:lnTo>
                <a:lnTo>
                  <a:pt x="1073" y="1720"/>
                </a:lnTo>
                <a:lnTo>
                  <a:pt x="1140" y="1725"/>
                </a:lnTo>
                <a:lnTo>
                  <a:pt x="1210" y="1730"/>
                </a:lnTo>
                <a:lnTo>
                  <a:pt x="1279" y="1731"/>
                </a:lnTo>
                <a:lnTo>
                  <a:pt x="1348" y="1731"/>
                </a:lnTo>
                <a:lnTo>
                  <a:pt x="1418" y="1728"/>
                </a:lnTo>
                <a:lnTo>
                  <a:pt x="1487" y="1721"/>
                </a:lnTo>
                <a:lnTo>
                  <a:pt x="1487" y="1721"/>
                </a:lnTo>
                <a:lnTo>
                  <a:pt x="1525" y="1718"/>
                </a:lnTo>
                <a:lnTo>
                  <a:pt x="1563" y="1712"/>
                </a:lnTo>
                <a:lnTo>
                  <a:pt x="1601" y="1706"/>
                </a:lnTo>
                <a:lnTo>
                  <a:pt x="1640" y="1700"/>
                </a:lnTo>
                <a:lnTo>
                  <a:pt x="1678" y="1692"/>
                </a:lnTo>
                <a:lnTo>
                  <a:pt x="1715" y="1684"/>
                </a:lnTo>
                <a:lnTo>
                  <a:pt x="1752" y="1675"/>
                </a:lnTo>
                <a:lnTo>
                  <a:pt x="1789" y="1665"/>
                </a:lnTo>
                <a:lnTo>
                  <a:pt x="1827" y="1654"/>
                </a:lnTo>
                <a:lnTo>
                  <a:pt x="1863" y="1642"/>
                </a:lnTo>
                <a:lnTo>
                  <a:pt x="1899" y="1630"/>
                </a:lnTo>
                <a:lnTo>
                  <a:pt x="1936" y="1616"/>
                </a:lnTo>
                <a:lnTo>
                  <a:pt x="1971" y="1602"/>
                </a:lnTo>
                <a:lnTo>
                  <a:pt x="2007" y="1588"/>
                </a:lnTo>
                <a:lnTo>
                  <a:pt x="2043" y="1572"/>
                </a:lnTo>
                <a:lnTo>
                  <a:pt x="2078" y="1556"/>
                </a:lnTo>
                <a:lnTo>
                  <a:pt x="2078" y="1556"/>
                </a:lnTo>
                <a:lnTo>
                  <a:pt x="2129" y="1530"/>
                </a:lnTo>
                <a:lnTo>
                  <a:pt x="2178" y="1502"/>
                </a:lnTo>
                <a:lnTo>
                  <a:pt x="2227" y="1473"/>
                </a:lnTo>
                <a:lnTo>
                  <a:pt x="2275" y="1443"/>
                </a:lnTo>
                <a:lnTo>
                  <a:pt x="2322" y="1410"/>
                </a:lnTo>
                <a:lnTo>
                  <a:pt x="2367" y="1377"/>
                </a:lnTo>
                <a:lnTo>
                  <a:pt x="2412" y="1342"/>
                </a:lnTo>
                <a:lnTo>
                  <a:pt x="2455" y="1306"/>
                </a:lnTo>
                <a:lnTo>
                  <a:pt x="2455" y="1306"/>
                </a:lnTo>
                <a:lnTo>
                  <a:pt x="2480" y="1284"/>
                </a:lnTo>
                <a:lnTo>
                  <a:pt x="2503" y="1261"/>
                </a:lnTo>
                <a:lnTo>
                  <a:pt x="2526" y="1239"/>
                </a:lnTo>
                <a:lnTo>
                  <a:pt x="2549" y="1215"/>
                </a:lnTo>
                <a:lnTo>
                  <a:pt x="2570" y="1191"/>
                </a:lnTo>
                <a:lnTo>
                  <a:pt x="2592" y="1168"/>
                </a:lnTo>
                <a:lnTo>
                  <a:pt x="2633" y="1118"/>
                </a:lnTo>
                <a:lnTo>
                  <a:pt x="2633" y="1118"/>
                </a:lnTo>
                <a:lnTo>
                  <a:pt x="2637" y="1113"/>
                </a:lnTo>
                <a:lnTo>
                  <a:pt x="2640" y="1107"/>
                </a:lnTo>
                <a:lnTo>
                  <a:pt x="2641" y="1101"/>
                </a:lnTo>
                <a:lnTo>
                  <a:pt x="2642" y="1094"/>
                </a:lnTo>
                <a:lnTo>
                  <a:pt x="2642" y="1094"/>
                </a:lnTo>
                <a:lnTo>
                  <a:pt x="2647" y="1097"/>
                </a:lnTo>
                <a:lnTo>
                  <a:pt x="2649" y="1101"/>
                </a:lnTo>
                <a:lnTo>
                  <a:pt x="2651" y="1104"/>
                </a:lnTo>
                <a:lnTo>
                  <a:pt x="2651" y="1107"/>
                </a:lnTo>
                <a:lnTo>
                  <a:pt x="2651" y="1116"/>
                </a:lnTo>
                <a:lnTo>
                  <a:pt x="2651" y="1122"/>
                </a:lnTo>
                <a:lnTo>
                  <a:pt x="2651" y="1122"/>
                </a:lnTo>
                <a:lnTo>
                  <a:pt x="2655" y="1149"/>
                </a:lnTo>
                <a:lnTo>
                  <a:pt x="2659" y="1175"/>
                </a:lnTo>
                <a:lnTo>
                  <a:pt x="2661" y="1202"/>
                </a:lnTo>
                <a:lnTo>
                  <a:pt x="2662" y="1229"/>
                </a:lnTo>
                <a:lnTo>
                  <a:pt x="2663" y="1282"/>
                </a:lnTo>
                <a:lnTo>
                  <a:pt x="2663" y="1336"/>
                </a:lnTo>
                <a:lnTo>
                  <a:pt x="2663" y="1336"/>
                </a:lnTo>
                <a:lnTo>
                  <a:pt x="2663" y="1338"/>
                </a:lnTo>
                <a:lnTo>
                  <a:pt x="2662" y="1340"/>
                </a:lnTo>
                <a:lnTo>
                  <a:pt x="2659" y="1343"/>
                </a:lnTo>
                <a:lnTo>
                  <a:pt x="2659" y="1343"/>
                </a:lnTo>
                <a:lnTo>
                  <a:pt x="2621" y="1383"/>
                </a:lnTo>
                <a:lnTo>
                  <a:pt x="2583" y="1422"/>
                </a:lnTo>
                <a:lnTo>
                  <a:pt x="2544" y="1459"/>
                </a:lnTo>
                <a:lnTo>
                  <a:pt x="2503" y="1496"/>
                </a:lnTo>
                <a:lnTo>
                  <a:pt x="2503" y="1496"/>
                </a:lnTo>
                <a:lnTo>
                  <a:pt x="2473" y="1519"/>
                </a:lnTo>
                <a:lnTo>
                  <a:pt x="2443" y="1543"/>
                </a:lnTo>
                <a:lnTo>
                  <a:pt x="2412" y="1567"/>
                </a:lnTo>
                <a:lnTo>
                  <a:pt x="2379" y="1588"/>
                </a:lnTo>
                <a:lnTo>
                  <a:pt x="2347" y="1610"/>
                </a:lnTo>
                <a:lnTo>
                  <a:pt x="2314" y="1630"/>
                </a:lnTo>
                <a:lnTo>
                  <a:pt x="2281" y="1650"/>
                </a:lnTo>
                <a:lnTo>
                  <a:pt x="2248" y="1669"/>
                </a:lnTo>
                <a:lnTo>
                  <a:pt x="2248" y="1669"/>
                </a:lnTo>
                <a:lnTo>
                  <a:pt x="2216" y="1685"/>
                </a:lnTo>
                <a:lnTo>
                  <a:pt x="2184" y="1702"/>
                </a:lnTo>
                <a:lnTo>
                  <a:pt x="2153" y="1717"/>
                </a:lnTo>
                <a:lnTo>
                  <a:pt x="2120" y="1731"/>
                </a:lnTo>
                <a:lnTo>
                  <a:pt x="2088" y="1744"/>
                </a:lnTo>
                <a:lnTo>
                  <a:pt x="2054" y="1757"/>
                </a:lnTo>
                <a:lnTo>
                  <a:pt x="2022" y="1769"/>
                </a:lnTo>
                <a:lnTo>
                  <a:pt x="1989" y="1780"/>
                </a:lnTo>
                <a:lnTo>
                  <a:pt x="1955" y="1790"/>
                </a:lnTo>
                <a:lnTo>
                  <a:pt x="1922" y="1800"/>
                </a:lnTo>
                <a:lnTo>
                  <a:pt x="1887" y="1810"/>
                </a:lnTo>
                <a:lnTo>
                  <a:pt x="1854" y="1817"/>
                </a:lnTo>
                <a:lnTo>
                  <a:pt x="1819" y="1825"/>
                </a:lnTo>
                <a:lnTo>
                  <a:pt x="1784" y="1831"/>
                </a:lnTo>
                <a:lnTo>
                  <a:pt x="1749" y="1838"/>
                </a:lnTo>
                <a:lnTo>
                  <a:pt x="1713" y="1842"/>
                </a:lnTo>
                <a:lnTo>
                  <a:pt x="1713" y="1842"/>
                </a:lnTo>
                <a:lnTo>
                  <a:pt x="1671" y="1847"/>
                </a:lnTo>
                <a:lnTo>
                  <a:pt x="1629" y="1852"/>
                </a:lnTo>
                <a:lnTo>
                  <a:pt x="1587" y="1854"/>
                </a:lnTo>
                <a:lnTo>
                  <a:pt x="1545" y="1856"/>
                </a:lnTo>
                <a:lnTo>
                  <a:pt x="1503" y="1857"/>
                </a:lnTo>
                <a:lnTo>
                  <a:pt x="1461" y="1857"/>
                </a:lnTo>
                <a:lnTo>
                  <a:pt x="1419" y="1856"/>
                </a:lnTo>
                <a:lnTo>
                  <a:pt x="1376" y="1854"/>
                </a:lnTo>
                <a:lnTo>
                  <a:pt x="1376" y="1854"/>
                </a:lnTo>
                <a:lnTo>
                  <a:pt x="1325" y="1851"/>
                </a:lnTo>
                <a:lnTo>
                  <a:pt x="1273" y="1846"/>
                </a:lnTo>
                <a:lnTo>
                  <a:pt x="1221" y="1841"/>
                </a:lnTo>
                <a:lnTo>
                  <a:pt x="1170" y="1835"/>
                </a:lnTo>
                <a:lnTo>
                  <a:pt x="1067" y="1824"/>
                </a:lnTo>
                <a:lnTo>
                  <a:pt x="965" y="1808"/>
                </a:lnTo>
                <a:lnTo>
                  <a:pt x="965" y="1808"/>
                </a:lnTo>
                <a:lnTo>
                  <a:pt x="957" y="1807"/>
                </a:lnTo>
                <a:lnTo>
                  <a:pt x="954" y="1808"/>
                </a:lnTo>
                <a:lnTo>
                  <a:pt x="953" y="1810"/>
                </a:lnTo>
                <a:lnTo>
                  <a:pt x="952" y="1812"/>
                </a:lnTo>
                <a:lnTo>
                  <a:pt x="953" y="1814"/>
                </a:lnTo>
                <a:lnTo>
                  <a:pt x="954" y="1820"/>
                </a:lnTo>
                <a:lnTo>
                  <a:pt x="954" y="1820"/>
                </a:lnTo>
                <a:lnTo>
                  <a:pt x="964" y="1847"/>
                </a:lnTo>
                <a:lnTo>
                  <a:pt x="974" y="1874"/>
                </a:lnTo>
                <a:lnTo>
                  <a:pt x="986" y="1900"/>
                </a:lnTo>
                <a:lnTo>
                  <a:pt x="998" y="1926"/>
                </a:lnTo>
                <a:lnTo>
                  <a:pt x="1023" y="1977"/>
                </a:lnTo>
                <a:lnTo>
                  <a:pt x="1050" y="2028"/>
                </a:lnTo>
                <a:lnTo>
                  <a:pt x="1050" y="2028"/>
                </a:lnTo>
                <a:lnTo>
                  <a:pt x="1054" y="2034"/>
                </a:lnTo>
                <a:lnTo>
                  <a:pt x="1061" y="2038"/>
                </a:lnTo>
                <a:lnTo>
                  <a:pt x="1067" y="2040"/>
                </a:lnTo>
                <a:lnTo>
                  <a:pt x="1075" y="2043"/>
                </a:lnTo>
                <a:lnTo>
                  <a:pt x="1075" y="2043"/>
                </a:lnTo>
                <a:lnTo>
                  <a:pt x="1136" y="2046"/>
                </a:lnTo>
                <a:lnTo>
                  <a:pt x="1198" y="2049"/>
                </a:lnTo>
                <a:lnTo>
                  <a:pt x="1259" y="2051"/>
                </a:lnTo>
                <a:lnTo>
                  <a:pt x="1289" y="2050"/>
                </a:lnTo>
                <a:lnTo>
                  <a:pt x="1321" y="2050"/>
                </a:lnTo>
                <a:lnTo>
                  <a:pt x="1321" y="2050"/>
                </a:lnTo>
                <a:lnTo>
                  <a:pt x="1361" y="2048"/>
                </a:lnTo>
                <a:lnTo>
                  <a:pt x="1401" y="2045"/>
                </a:lnTo>
                <a:lnTo>
                  <a:pt x="1440" y="2042"/>
                </a:lnTo>
                <a:lnTo>
                  <a:pt x="1480" y="2038"/>
                </a:lnTo>
                <a:lnTo>
                  <a:pt x="1520" y="2034"/>
                </a:lnTo>
                <a:lnTo>
                  <a:pt x="1560" y="2029"/>
                </a:lnTo>
                <a:lnTo>
                  <a:pt x="1599" y="2022"/>
                </a:lnTo>
                <a:lnTo>
                  <a:pt x="1639" y="2016"/>
                </a:lnTo>
                <a:lnTo>
                  <a:pt x="1639" y="2016"/>
                </a:lnTo>
                <a:lnTo>
                  <a:pt x="1700" y="2004"/>
                </a:lnTo>
                <a:lnTo>
                  <a:pt x="1761" y="1992"/>
                </a:lnTo>
                <a:lnTo>
                  <a:pt x="1821" y="1978"/>
                </a:lnTo>
                <a:lnTo>
                  <a:pt x="1881" y="1962"/>
                </a:lnTo>
                <a:lnTo>
                  <a:pt x="1940" y="1946"/>
                </a:lnTo>
                <a:lnTo>
                  <a:pt x="1999" y="1928"/>
                </a:lnTo>
                <a:lnTo>
                  <a:pt x="2059" y="1909"/>
                </a:lnTo>
                <a:lnTo>
                  <a:pt x="2117" y="1888"/>
                </a:lnTo>
                <a:lnTo>
                  <a:pt x="2117" y="1888"/>
                </a:lnTo>
                <a:lnTo>
                  <a:pt x="2188" y="1862"/>
                </a:lnTo>
                <a:lnTo>
                  <a:pt x="2259" y="1834"/>
                </a:lnTo>
                <a:lnTo>
                  <a:pt x="2330" y="1805"/>
                </a:lnTo>
                <a:lnTo>
                  <a:pt x="2399" y="1775"/>
                </a:lnTo>
                <a:lnTo>
                  <a:pt x="2399" y="1775"/>
                </a:lnTo>
                <a:lnTo>
                  <a:pt x="2403" y="1773"/>
                </a:lnTo>
                <a:lnTo>
                  <a:pt x="2407" y="1772"/>
                </a:lnTo>
                <a:lnTo>
                  <a:pt x="2413" y="1772"/>
                </a:lnTo>
                <a:lnTo>
                  <a:pt x="2415" y="1772"/>
                </a:lnTo>
                <a:lnTo>
                  <a:pt x="2418" y="1774"/>
                </a:lnTo>
                <a:lnTo>
                  <a:pt x="2418" y="1774"/>
                </a:lnTo>
                <a:lnTo>
                  <a:pt x="2404" y="1792"/>
                </a:lnTo>
                <a:lnTo>
                  <a:pt x="2388" y="1808"/>
                </a:lnTo>
                <a:lnTo>
                  <a:pt x="2372" y="1825"/>
                </a:lnTo>
                <a:lnTo>
                  <a:pt x="2354" y="1840"/>
                </a:lnTo>
                <a:lnTo>
                  <a:pt x="2354" y="1840"/>
                </a:lnTo>
                <a:lnTo>
                  <a:pt x="2319" y="1870"/>
                </a:lnTo>
                <a:lnTo>
                  <a:pt x="2282" y="1898"/>
                </a:lnTo>
                <a:lnTo>
                  <a:pt x="2244" y="1925"/>
                </a:lnTo>
                <a:lnTo>
                  <a:pt x="2205" y="1950"/>
                </a:lnTo>
                <a:lnTo>
                  <a:pt x="2166" y="1972"/>
                </a:lnTo>
                <a:lnTo>
                  <a:pt x="2125" y="1995"/>
                </a:lnTo>
                <a:lnTo>
                  <a:pt x="2084" y="2015"/>
                </a:lnTo>
                <a:lnTo>
                  <a:pt x="2040" y="2034"/>
                </a:lnTo>
                <a:lnTo>
                  <a:pt x="2040" y="2034"/>
                </a:lnTo>
                <a:lnTo>
                  <a:pt x="2004" y="2049"/>
                </a:lnTo>
                <a:lnTo>
                  <a:pt x="1966" y="2063"/>
                </a:lnTo>
                <a:lnTo>
                  <a:pt x="1927" y="2076"/>
                </a:lnTo>
                <a:lnTo>
                  <a:pt x="1889" y="2088"/>
                </a:lnTo>
                <a:lnTo>
                  <a:pt x="1850" y="2099"/>
                </a:lnTo>
                <a:lnTo>
                  <a:pt x="1811" y="2110"/>
                </a:lnTo>
                <a:lnTo>
                  <a:pt x="1772" y="2118"/>
                </a:lnTo>
                <a:lnTo>
                  <a:pt x="1732" y="2127"/>
                </a:lnTo>
                <a:lnTo>
                  <a:pt x="1732" y="2127"/>
                </a:lnTo>
                <a:lnTo>
                  <a:pt x="1696" y="2133"/>
                </a:lnTo>
                <a:lnTo>
                  <a:pt x="1659" y="2139"/>
                </a:lnTo>
                <a:lnTo>
                  <a:pt x="1624" y="2143"/>
                </a:lnTo>
                <a:lnTo>
                  <a:pt x="1587" y="2147"/>
                </a:lnTo>
                <a:lnTo>
                  <a:pt x="1514" y="2154"/>
                </a:lnTo>
                <a:lnTo>
                  <a:pt x="1442" y="2159"/>
                </a:lnTo>
                <a:lnTo>
                  <a:pt x="1442" y="2159"/>
                </a:lnTo>
                <a:lnTo>
                  <a:pt x="1408" y="2161"/>
                </a:lnTo>
                <a:lnTo>
                  <a:pt x="1375" y="2162"/>
                </a:lnTo>
                <a:lnTo>
                  <a:pt x="1342" y="2162"/>
                </a:lnTo>
                <a:lnTo>
                  <a:pt x="1309" y="2162"/>
                </a:lnTo>
                <a:lnTo>
                  <a:pt x="1243" y="2159"/>
                </a:lnTo>
                <a:lnTo>
                  <a:pt x="1177" y="2155"/>
                </a:lnTo>
                <a:lnTo>
                  <a:pt x="1177" y="2155"/>
                </a:lnTo>
                <a:lnTo>
                  <a:pt x="1156" y="2155"/>
                </a:lnTo>
                <a:lnTo>
                  <a:pt x="1131" y="2155"/>
                </a:lnTo>
                <a:lnTo>
                  <a:pt x="1131" y="2155"/>
                </a:lnTo>
                <a:lnTo>
                  <a:pt x="1157" y="2190"/>
                </a:lnTo>
                <a:lnTo>
                  <a:pt x="1183" y="2225"/>
                </a:lnTo>
                <a:lnTo>
                  <a:pt x="1211" y="2259"/>
                </a:lnTo>
                <a:lnTo>
                  <a:pt x="1238" y="2293"/>
                </a:lnTo>
                <a:lnTo>
                  <a:pt x="1266" y="2325"/>
                </a:lnTo>
                <a:lnTo>
                  <a:pt x="1295" y="2358"/>
                </a:lnTo>
                <a:lnTo>
                  <a:pt x="1324" y="2389"/>
                </a:lnTo>
                <a:lnTo>
                  <a:pt x="1354" y="2419"/>
                </a:lnTo>
                <a:lnTo>
                  <a:pt x="1385" y="2449"/>
                </a:lnTo>
                <a:lnTo>
                  <a:pt x="1417" y="2480"/>
                </a:lnTo>
                <a:lnTo>
                  <a:pt x="1448" y="2508"/>
                </a:lnTo>
                <a:lnTo>
                  <a:pt x="1481" y="2537"/>
                </a:lnTo>
                <a:lnTo>
                  <a:pt x="1514" y="2564"/>
                </a:lnTo>
                <a:lnTo>
                  <a:pt x="1548" y="2592"/>
                </a:lnTo>
                <a:lnTo>
                  <a:pt x="1583" y="2618"/>
                </a:lnTo>
                <a:lnTo>
                  <a:pt x="1617" y="2644"/>
                </a:lnTo>
                <a:lnTo>
                  <a:pt x="1617" y="2644"/>
                </a:lnTo>
                <a:lnTo>
                  <a:pt x="1554" y="2655"/>
                </a:lnTo>
                <a:lnTo>
                  <a:pt x="1521" y="2661"/>
                </a:lnTo>
                <a:lnTo>
                  <a:pt x="1489" y="2666"/>
                </a:lnTo>
                <a:lnTo>
                  <a:pt x="1457" y="2669"/>
                </a:lnTo>
                <a:lnTo>
                  <a:pt x="1424" y="2672"/>
                </a:lnTo>
                <a:lnTo>
                  <a:pt x="1391" y="2673"/>
                </a:lnTo>
                <a:lnTo>
                  <a:pt x="1357" y="2672"/>
                </a:lnTo>
                <a:lnTo>
                  <a:pt x="1357" y="2672"/>
                </a:lnTo>
                <a:lnTo>
                  <a:pt x="1360" y="2667"/>
                </a:lnTo>
                <a:lnTo>
                  <a:pt x="1363" y="2665"/>
                </a:lnTo>
                <a:lnTo>
                  <a:pt x="1365" y="2664"/>
                </a:lnTo>
                <a:lnTo>
                  <a:pt x="1368" y="2664"/>
                </a:lnTo>
                <a:lnTo>
                  <a:pt x="1368" y="2664"/>
                </a:lnTo>
                <a:lnTo>
                  <a:pt x="1383" y="2664"/>
                </a:lnTo>
                <a:lnTo>
                  <a:pt x="1383" y="2664"/>
                </a:lnTo>
                <a:lnTo>
                  <a:pt x="1308" y="2606"/>
                </a:lnTo>
                <a:lnTo>
                  <a:pt x="1308" y="2606"/>
                </a:lnTo>
                <a:lnTo>
                  <a:pt x="1254" y="2563"/>
                </a:lnTo>
                <a:lnTo>
                  <a:pt x="1228" y="2539"/>
                </a:lnTo>
                <a:lnTo>
                  <a:pt x="1202" y="2516"/>
                </a:lnTo>
                <a:lnTo>
                  <a:pt x="1177" y="2493"/>
                </a:lnTo>
                <a:lnTo>
                  <a:pt x="1152" y="2469"/>
                </a:lnTo>
                <a:lnTo>
                  <a:pt x="1129" y="2444"/>
                </a:lnTo>
                <a:lnTo>
                  <a:pt x="1105" y="2419"/>
                </a:lnTo>
                <a:lnTo>
                  <a:pt x="1082" y="2393"/>
                </a:lnTo>
                <a:lnTo>
                  <a:pt x="1060" y="2367"/>
                </a:lnTo>
                <a:lnTo>
                  <a:pt x="1037" y="2340"/>
                </a:lnTo>
                <a:lnTo>
                  <a:pt x="1015" y="2313"/>
                </a:lnTo>
                <a:lnTo>
                  <a:pt x="995" y="2286"/>
                </a:lnTo>
                <a:lnTo>
                  <a:pt x="974" y="2258"/>
                </a:lnTo>
                <a:lnTo>
                  <a:pt x="955" y="2230"/>
                </a:lnTo>
                <a:lnTo>
                  <a:pt x="935" y="2201"/>
                </a:lnTo>
                <a:lnTo>
                  <a:pt x="935" y="2201"/>
                </a:lnTo>
                <a:lnTo>
                  <a:pt x="916" y="2169"/>
                </a:lnTo>
                <a:lnTo>
                  <a:pt x="897" y="2136"/>
                </a:lnTo>
                <a:lnTo>
                  <a:pt x="897" y="2136"/>
                </a:lnTo>
                <a:lnTo>
                  <a:pt x="893" y="2131"/>
                </a:lnTo>
                <a:lnTo>
                  <a:pt x="889" y="2126"/>
                </a:lnTo>
                <a:lnTo>
                  <a:pt x="884" y="2122"/>
                </a:lnTo>
                <a:lnTo>
                  <a:pt x="877" y="2120"/>
                </a:lnTo>
                <a:lnTo>
                  <a:pt x="877" y="2120"/>
                </a:lnTo>
                <a:lnTo>
                  <a:pt x="831" y="2112"/>
                </a:lnTo>
                <a:lnTo>
                  <a:pt x="784" y="2102"/>
                </a:lnTo>
                <a:lnTo>
                  <a:pt x="693" y="2080"/>
                </a:lnTo>
                <a:lnTo>
                  <a:pt x="693" y="2080"/>
                </a:lnTo>
                <a:lnTo>
                  <a:pt x="682" y="2080"/>
                </a:lnTo>
                <a:lnTo>
                  <a:pt x="682" y="2080"/>
                </a:lnTo>
                <a:lnTo>
                  <a:pt x="697" y="2120"/>
                </a:lnTo>
                <a:lnTo>
                  <a:pt x="712" y="2160"/>
                </a:lnTo>
                <a:lnTo>
                  <a:pt x="728" y="2199"/>
                </a:lnTo>
                <a:lnTo>
                  <a:pt x="746" y="2238"/>
                </a:lnTo>
                <a:lnTo>
                  <a:pt x="780" y="2315"/>
                </a:lnTo>
                <a:lnTo>
                  <a:pt x="815" y="2391"/>
                </a:lnTo>
                <a:lnTo>
                  <a:pt x="815" y="2391"/>
                </a:lnTo>
                <a:lnTo>
                  <a:pt x="807" y="2386"/>
                </a:lnTo>
                <a:lnTo>
                  <a:pt x="800" y="2380"/>
                </a:lnTo>
                <a:lnTo>
                  <a:pt x="792" y="2374"/>
                </a:lnTo>
                <a:lnTo>
                  <a:pt x="787" y="2366"/>
                </a:lnTo>
                <a:lnTo>
                  <a:pt x="775" y="2352"/>
                </a:lnTo>
                <a:lnTo>
                  <a:pt x="764" y="2337"/>
                </a:lnTo>
                <a:lnTo>
                  <a:pt x="764" y="2337"/>
                </a:lnTo>
                <a:lnTo>
                  <a:pt x="740" y="2305"/>
                </a:lnTo>
                <a:lnTo>
                  <a:pt x="718" y="2272"/>
                </a:lnTo>
                <a:lnTo>
                  <a:pt x="696" y="2240"/>
                </a:lnTo>
                <a:lnTo>
                  <a:pt x="675" y="2207"/>
                </a:lnTo>
                <a:lnTo>
                  <a:pt x="655" y="2172"/>
                </a:lnTo>
                <a:lnTo>
                  <a:pt x="636" y="2138"/>
                </a:lnTo>
                <a:lnTo>
                  <a:pt x="617" y="2103"/>
                </a:lnTo>
                <a:lnTo>
                  <a:pt x="599" y="2067"/>
                </a:lnTo>
                <a:lnTo>
                  <a:pt x="599" y="2067"/>
                </a:lnTo>
                <a:lnTo>
                  <a:pt x="595" y="2060"/>
                </a:lnTo>
                <a:lnTo>
                  <a:pt x="589" y="2054"/>
                </a:lnTo>
                <a:lnTo>
                  <a:pt x="583" y="2050"/>
                </a:lnTo>
                <a:lnTo>
                  <a:pt x="574" y="2046"/>
                </a:lnTo>
                <a:lnTo>
                  <a:pt x="574" y="2046"/>
                </a:lnTo>
                <a:lnTo>
                  <a:pt x="516" y="2028"/>
                </a:lnTo>
                <a:lnTo>
                  <a:pt x="459" y="2007"/>
                </a:lnTo>
                <a:lnTo>
                  <a:pt x="401" y="1987"/>
                </a:lnTo>
                <a:lnTo>
                  <a:pt x="344" y="1964"/>
                </a:lnTo>
                <a:lnTo>
                  <a:pt x="288" y="1941"/>
                </a:lnTo>
                <a:lnTo>
                  <a:pt x="231" y="1917"/>
                </a:lnTo>
                <a:lnTo>
                  <a:pt x="176" y="1893"/>
                </a:lnTo>
                <a:lnTo>
                  <a:pt x="120" y="1868"/>
                </a:lnTo>
                <a:lnTo>
                  <a:pt x="120" y="1868"/>
                </a:lnTo>
                <a:lnTo>
                  <a:pt x="110" y="1862"/>
                </a:lnTo>
                <a:lnTo>
                  <a:pt x="102" y="1857"/>
                </a:lnTo>
                <a:lnTo>
                  <a:pt x="97" y="1851"/>
                </a:lnTo>
                <a:lnTo>
                  <a:pt x="92" y="1844"/>
                </a:lnTo>
                <a:lnTo>
                  <a:pt x="88" y="1838"/>
                </a:lnTo>
                <a:lnTo>
                  <a:pt x="85" y="1831"/>
                </a:lnTo>
                <a:lnTo>
                  <a:pt x="80" y="1816"/>
                </a:lnTo>
                <a:lnTo>
                  <a:pt x="80" y="1816"/>
                </a:lnTo>
                <a:lnTo>
                  <a:pt x="68" y="1784"/>
                </a:lnTo>
                <a:lnTo>
                  <a:pt x="56" y="1751"/>
                </a:lnTo>
                <a:lnTo>
                  <a:pt x="45" y="1718"/>
                </a:lnTo>
                <a:lnTo>
                  <a:pt x="37" y="1685"/>
                </a:lnTo>
                <a:lnTo>
                  <a:pt x="28" y="1652"/>
                </a:lnTo>
                <a:lnTo>
                  <a:pt x="20" y="1618"/>
                </a:lnTo>
                <a:lnTo>
                  <a:pt x="14" y="1584"/>
                </a:lnTo>
                <a:lnTo>
                  <a:pt x="9" y="1550"/>
                </a:lnTo>
                <a:lnTo>
                  <a:pt x="9" y="1550"/>
                </a:lnTo>
                <a:lnTo>
                  <a:pt x="5" y="1532"/>
                </a:lnTo>
                <a:lnTo>
                  <a:pt x="2" y="1516"/>
                </a:lnTo>
                <a:lnTo>
                  <a:pt x="0" y="1499"/>
                </a:lnTo>
                <a:lnTo>
                  <a:pt x="0" y="1490"/>
                </a:lnTo>
                <a:lnTo>
                  <a:pt x="1" y="1480"/>
                </a:lnTo>
                <a:lnTo>
                  <a:pt x="1" y="1480"/>
                </a:lnTo>
                <a:close/>
                <a:moveTo>
                  <a:pt x="823" y="1992"/>
                </a:moveTo>
                <a:lnTo>
                  <a:pt x="823" y="1992"/>
                </a:lnTo>
                <a:lnTo>
                  <a:pt x="823" y="1987"/>
                </a:lnTo>
                <a:lnTo>
                  <a:pt x="822" y="1983"/>
                </a:lnTo>
                <a:lnTo>
                  <a:pt x="822" y="1983"/>
                </a:lnTo>
                <a:lnTo>
                  <a:pt x="812" y="1958"/>
                </a:lnTo>
                <a:lnTo>
                  <a:pt x="804" y="1933"/>
                </a:lnTo>
                <a:lnTo>
                  <a:pt x="795" y="1907"/>
                </a:lnTo>
                <a:lnTo>
                  <a:pt x="788" y="1881"/>
                </a:lnTo>
                <a:lnTo>
                  <a:pt x="775" y="1829"/>
                </a:lnTo>
                <a:lnTo>
                  <a:pt x="764" y="1776"/>
                </a:lnTo>
                <a:lnTo>
                  <a:pt x="764" y="1776"/>
                </a:lnTo>
                <a:lnTo>
                  <a:pt x="762" y="1771"/>
                </a:lnTo>
                <a:lnTo>
                  <a:pt x="759" y="1766"/>
                </a:lnTo>
                <a:lnTo>
                  <a:pt x="754" y="1763"/>
                </a:lnTo>
                <a:lnTo>
                  <a:pt x="748" y="1762"/>
                </a:lnTo>
                <a:lnTo>
                  <a:pt x="748" y="1762"/>
                </a:lnTo>
                <a:lnTo>
                  <a:pt x="707" y="1751"/>
                </a:lnTo>
                <a:lnTo>
                  <a:pt x="666" y="1739"/>
                </a:lnTo>
                <a:lnTo>
                  <a:pt x="626" y="1726"/>
                </a:lnTo>
                <a:lnTo>
                  <a:pt x="585" y="1714"/>
                </a:lnTo>
                <a:lnTo>
                  <a:pt x="585" y="1714"/>
                </a:lnTo>
                <a:lnTo>
                  <a:pt x="577" y="1711"/>
                </a:lnTo>
                <a:lnTo>
                  <a:pt x="574" y="1711"/>
                </a:lnTo>
                <a:lnTo>
                  <a:pt x="572" y="1711"/>
                </a:lnTo>
                <a:lnTo>
                  <a:pt x="571" y="1714"/>
                </a:lnTo>
                <a:lnTo>
                  <a:pt x="571" y="1716"/>
                </a:lnTo>
                <a:lnTo>
                  <a:pt x="572" y="1725"/>
                </a:lnTo>
                <a:lnTo>
                  <a:pt x="572" y="1725"/>
                </a:lnTo>
                <a:lnTo>
                  <a:pt x="592" y="1799"/>
                </a:lnTo>
                <a:lnTo>
                  <a:pt x="602" y="1835"/>
                </a:lnTo>
                <a:lnTo>
                  <a:pt x="611" y="1873"/>
                </a:lnTo>
                <a:lnTo>
                  <a:pt x="611" y="1873"/>
                </a:lnTo>
                <a:lnTo>
                  <a:pt x="614" y="1885"/>
                </a:lnTo>
                <a:lnTo>
                  <a:pt x="618" y="1897"/>
                </a:lnTo>
                <a:lnTo>
                  <a:pt x="624" y="1907"/>
                </a:lnTo>
                <a:lnTo>
                  <a:pt x="630" y="1916"/>
                </a:lnTo>
                <a:lnTo>
                  <a:pt x="638" y="1924"/>
                </a:lnTo>
                <a:lnTo>
                  <a:pt x="647" y="1930"/>
                </a:lnTo>
                <a:lnTo>
                  <a:pt x="658" y="1935"/>
                </a:lnTo>
                <a:lnTo>
                  <a:pt x="671" y="1939"/>
                </a:lnTo>
                <a:lnTo>
                  <a:pt x="671" y="1939"/>
                </a:lnTo>
                <a:lnTo>
                  <a:pt x="679" y="1941"/>
                </a:lnTo>
                <a:lnTo>
                  <a:pt x="686" y="1944"/>
                </a:lnTo>
                <a:lnTo>
                  <a:pt x="702" y="1952"/>
                </a:lnTo>
                <a:lnTo>
                  <a:pt x="702" y="1952"/>
                </a:lnTo>
                <a:lnTo>
                  <a:pt x="762" y="1972"/>
                </a:lnTo>
                <a:lnTo>
                  <a:pt x="792" y="1983"/>
                </a:lnTo>
                <a:lnTo>
                  <a:pt x="823" y="1992"/>
                </a:lnTo>
                <a:lnTo>
                  <a:pt x="823" y="1992"/>
                </a:lnTo>
                <a:close/>
              </a:path>
            </a:pathLst>
          </a:custGeom>
          <a:gradFill flip="none" rotWithShape="1">
            <a:gsLst>
              <a:gs pos="0">
                <a:srgbClr val="02635C">
                  <a:alpha val="3000"/>
                </a:srgbClr>
              </a:gs>
              <a:gs pos="100000">
                <a:srgbClr val="02635C">
                  <a:alpha val="5000"/>
                </a:srgb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zh-CN" altLang="en-US" sz="1800"/>
          </a:p>
        </p:txBody>
      </p:sp>
      <p:sp>
        <p:nvSpPr>
          <p:cNvPr id="2" name="Date Placeholder 1"/>
          <p:cNvSpPr>
            <a:spLocks noGrp="1"/>
          </p:cNvSpPr>
          <p:nvPr>
            <p:ph type="dt" sz="half" idx="10"/>
          </p:nvPr>
        </p:nvSpPr>
        <p:spPr/>
        <p:txBody>
          <a:bodyPr/>
          <a:lstStyle/>
          <a:p>
            <a:fld id="{DC6A8535-C9BD-4D76-A873-2C7AB2EEE07F}" type="datetimeFigureOut">
              <a:rPr lang="zh-CN" altLang="en-US" smtClean="0"/>
              <a:t>2018/12/27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C539083-C0C9-4AE2-8011-5FEA92754B95}" type="slidenum">
              <a:rPr lang="zh-CN" altLang="en-US" smtClean="0"/>
              <a:t>‹#›</a:t>
            </a:fld>
            <a:endParaRPr lang="zh-CN" altLang="en-US"/>
          </a:p>
        </p:txBody>
      </p:sp>
    </p:spTree>
    <p:extLst>
      <p:ext uri="{BB962C8B-B14F-4D97-AF65-F5344CB8AC3E}">
        <p14:creationId xmlns:p14="http://schemas.microsoft.com/office/powerpoint/2010/main" val="39450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DC6A8535-C9BD-4D76-A873-2C7AB2EEE07F}" type="datetimeFigureOut">
              <a:rPr lang="zh-CN" altLang="en-US" smtClean="0"/>
              <a:t>2018/12/27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539083-C0C9-4AE2-8011-5FEA92754B95}" type="slidenum">
              <a:rPr lang="zh-CN" altLang="en-US" smtClean="0"/>
              <a:t>‹#›</a:t>
            </a:fld>
            <a:endParaRPr lang="zh-CN" altLang="en-US"/>
          </a:p>
        </p:txBody>
      </p:sp>
    </p:spTree>
    <p:extLst>
      <p:ext uri="{BB962C8B-B14F-4D97-AF65-F5344CB8AC3E}">
        <p14:creationId xmlns:p14="http://schemas.microsoft.com/office/powerpoint/2010/main" val="220739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DC6A8535-C9BD-4D76-A873-2C7AB2EEE07F}" type="datetimeFigureOut">
              <a:rPr lang="zh-CN" altLang="en-US" smtClean="0"/>
              <a:t>2018/12/27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539083-C0C9-4AE2-8011-5FEA92754B95}" type="slidenum">
              <a:rPr lang="zh-CN" altLang="en-US" smtClean="0"/>
              <a:t>‹#›</a:t>
            </a:fld>
            <a:endParaRPr lang="zh-CN" altLang="en-US"/>
          </a:p>
        </p:txBody>
      </p:sp>
    </p:spTree>
    <p:extLst>
      <p:ext uri="{BB962C8B-B14F-4D97-AF65-F5344CB8AC3E}">
        <p14:creationId xmlns:p14="http://schemas.microsoft.com/office/powerpoint/2010/main" val="224746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reeform 9"/>
          <p:cNvSpPr>
            <a:spLocks noEditPoints="1"/>
          </p:cNvSpPr>
          <p:nvPr/>
        </p:nvSpPr>
        <p:spPr bwMode="auto">
          <a:xfrm>
            <a:off x="0" y="577850"/>
            <a:ext cx="8342207" cy="6280150"/>
          </a:xfrm>
          <a:custGeom>
            <a:avLst/>
            <a:gdLst>
              <a:gd name="T0" fmla="*/ 272 w 2663"/>
              <a:gd name="T1" fmla="*/ 1712 h 2673"/>
              <a:gd name="T2" fmla="*/ 464 w 2663"/>
              <a:gd name="T3" fmla="*/ 1720 h 2673"/>
              <a:gd name="T4" fmla="*/ 320 w 2663"/>
              <a:gd name="T5" fmla="*/ 1591 h 2673"/>
              <a:gd name="T6" fmla="*/ 207 w 2663"/>
              <a:gd name="T7" fmla="*/ 1499 h 2673"/>
              <a:gd name="T8" fmla="*/ 303 w 2663"/>
              <a:gd name="T9" fmla="*/ 1529 h 2673"/>
              <a:gd name="T10" fmla="*/ 419 w 2663"/>
              <a:gd name="T11" fmla="*/ 1510 h 2673"/>
              <a:gd name="T12" fmla="*/ 406 w 2663"/>
              <a:gd name="T13" fmla="*/ 1033 h 2673"/>
              <a:gd name="T14" fmla="*/ 528 w 2663"/>
              <a:gd name="T15" fmla="*/ 501 h 2673"/>
              <a:gd name="T16" fmla="*/ 689 w 2663"/>
              <a:gd name="T17" fmla="*/ 172 h 2673"/>
              <a:gd name="T18" fmla="*/ 802 w 2663"/>
              <a:gd name="T19" fmla="*/ 98 h 2673"/>
              <a:gd name="T20" fmla="*/ 1151 w 2663"/>
              <a:gd name="T21" fmla="*/ 1 h 2673"/>
              <a:gd name="T22" fmla="*/ 1058 w 2663"/>
              <a:gd name="T23" fmla="*/ 96 h 2673"/>
              <a:gd name="T24" fmla="*/ 801 w 2663"/>
              <a:gd name="T25" fmla="*/ 404 h 2673"/>
              <a:gd name="T26" fmla="*/ 593 w 2663"/>
              <a:gd name="T27" fmla="*/ 800 h 2673"/>
              <a:gd name="T28" fmla="*/ 520 w 2663"/>
              <a:gd name="T29" fmla="*/ 1153 h 2673"/>
              <a:gd name="T30" fmla="*/ 537 w 2663"/>
              <a:gd name="T31" fmla="*/ 1540 h 2673"/>
              <a:gd name="T32" fmla="*/ 735 w 2663"/>
              <a:gd name="T33" fmla="*/ 1663 h 2673"/>
              <a:gd name="T34" fmla="*/ 756 w 2663"/>
              <a:gd name="T35" fmla="*/ 1477 h 2673"/>
              <a:gd name="T36" fmla="*/ 863 w 2663"/>
              <a:gd name="T37" fmla="*/ 844 h 2673"/>
              <a:gd name="T38" fmla="*/ 1027 w 2663"/>
              <a:gd name="T39" fmla="*/ 399 h 2673"/>
              <a:gd name="T40" fmla="*/ 1263 w 2663"/>
              <a:gd name="T41" fmla="*/ 54 h 2673"/>
              <a:gd name="T42" fmla="*/ 1185 w 2663"/>
              <a:gd name="T43" fmla="*/ 252 h 2673"/>
              <a:gd name="T44" fmla="*/ 968 w 2663"/>
              <a:gd name="T45" fmla="*/ 881 h 2673"/>
              <a:gd name="T46" fmla="*/ 887 w 2663"/>
              <a:gd name="T47" fmla="*/ 1414 h 2673"/>
              <a:gd name="T48" fmla="*/ 920 w 2663"/>
              <a:gd name="T49" fmla="*/ 1696 h 2673"/>
              <a:gd name="T50" fmla="*/ 1487 w 2663"/>
              <a:gd name="T51" fmla="*/ 1721 h 2673"/>
              <a:gd name="T52" fmla="*/ 1863 w 2663"/>
              <a:gd name="T53" fmla="*/ 1642 h 2673"/>
              <a:gd name="T54" fmla="*/ 2275 w 2663"/>
              <a:gd name="T55" fmla="*/ 1443 h 2673"/>
              <a:gd name="T56" fmla="*/ 2592 w 2663"/>
              <a:gd name="T57" fmla="*/ 1168 h 2673"/>
              <a:gd name="T58" fmla="*/ 2651 w 2663"/>
              <a:gd name="T59" fmla="*/ 1107 h 2673"/>
              <a:gd name="T60" fmla="*/ 2663 w 2663"/>
              <a:gd name="T61" fmla="*/ 1338 h 2673"/>
              <a:gd name="T62" fmla="*/ 2412 w 2663"/>
              <a:gd name="T63" fmla="*/ 1567 h 2673"/>
              <a:gd name="T64" fmla="*/ 2088 w 2663"/>
              <a:gd name="T65" fmla="*/ 1744 h 2673"/>
              <a:gd name="T66" fmla="*/ 1713 w 2663"/>
              <a:gd name="T67" fmla="*/ 1842 h 2673"/>
              <a:gd name="T68" fmla="*/ 1325 w 2663"/>
              <a:gd name="T69" fmla="*/ 1851 h 2673"/>
              <a:gd name="T70" fmla="*/ 953 w 2663"/>
              <a:gd name="T71" fmla="*/ 1814 h 2673"/>
              <a:gd name="T72" fmla="*/ 1061 w 2663"/>
              <a:gd name="T73" fmla="*/ 2038 h 2673"/>
              <a:gd name="T74" fmla="*/ 1401 w 2663"/>
              <a:gd name="T75" fmla="*/ 2045 h 2673"/>
              <a:gd name="T76" fmla="*/ 1881 w 2663"/>
              <a:gd name="T77" fmla="*/ 1962 h 2673"/>
              <a:gd name="T78" fmla="*/ 2403 w 2663"/>
              <a:gd name="T79" fmla="*/ 1773 h 2673"/>
              <a:gd name="T80" fmla="*/ 2319 w 2663"/>
              <a:gd name="T81" fmla="*/ 1870 h 2673"/>
              <a:gd name="T82" fmla="*/ 1927 w 2663"/>
              <a:gd name="T83" fmla="*/ 2076 h 2673"/>
              <a:gd name="T84" fmla="*/ 1514 w 2663"/>
              <a:gd name="T85" fmla="*/ 2154 h 2673"/>
              <a:gd name="T86" fmla="*/ 1131 w 2663"/>
              <a:gd name="T87" fmla="*/ 2155 h 2673"/>
              <a:gd name="T88" fmla="*/ 1417 w 2663"/>
              <a:gd name="T89" fmla="*/ 2480 h 2673"/>
              <a:gd name="T90" fmla="*/ 1457 w 2663"/>
              <a:gd name="T91" fmla="*/ 2669 h 2673"/>
              <a:gd name="T92" fmla="*/ 1383 w 2663"/>
              <a:gd name="T93" fmla="*/ 2664 h 2673"/>
              <a:gd name="T94" fmla="*/ 1060 w 2663"/>
              <a:gd name="T95" fmla="*/ 2367 h 2673"/>
              <a:gd name="T96" fmla="*/ 893 w 2663"/>
              <a:gd name="T97" fmla="*/ 2131 h 2673"/>
              <a:gd name="T98" fmla="*/ 697 w 2663"/>
              <a:gd name="T99" fmla="*/ 2120 h 2673"/>
              <a:gd name="T100" fmla="*/ 775 w 2663"/>
              <a:gd name="T101" fmla="*/ 2352 h 2673"/>
              <a:gd name="T102" fmla="*/ 599 w 2663"/>
              <a:gd name="T103" fmla="*/ 2067 h 2673"/>
              <a:gd name="T104" fmla="*/ 231 w 2663"/>
              <a:gd name="T105" fmla="*/ 1917 h 2673"/>
              <a:gd name="T106" fmla="*/ 80 w 2663"/>
              <a:gd name="T107" fmla="*/ 1816 h 2673"/>
              <a:gd name="T108" fmla="*/ 2 w 2663"/>
              <a:gd name="T109" fmla="*/ 1516 h 2673"/>
              <a:gd name="T110" fmla="*/ 804 w 2663"/>
              <a:gd name="T111" fmla="*/ 1933 h 2673"/>
              <a:gd name="T112" fmla="*/ 707 w 2663"/>
              <a:gd name="T113" fmla="*/ 1751 h 2673"/>
              <a:gd name="T114" fmla="*/ 572 w 2663"/>
              <a:gd name="T115" fmla="*/ 1725 h 2673"/>
              <a:gd name="T116" fmla="*/ 658 w 2663"/>
              <a:gd name="T117" fmla="*/ 1935 h 2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3" h="2673">
                <a:moveTo>
                  <a:pt x="1" y="1480"/>
                </a:moveTo>
                <a:lnTo>
                  <a:pt x="1" y="1480"/>
                </a:lnTo>
                <a:lnTo>
                  <a:pt x="29" y="1509"/>
                </a:lnTo>
                <a:lnTo>
                  <a:pt x="58" y="1537"/>
                </a:lnTo>
                <a:lnTo>
                  <a:pt x="87" y="1564"/>
                </a:lnTo>
                <a:lnTo>
                  <a:pt x="117" y="1591"/>
                </a:lnTo>
                <a:lnTo>
                  <a:pt x="147" y="1616"/>
                </a:lnTo>
                <a:lnTo>
                  <a:pt x="177" y="1641"/>
                </a:lnTo>
                <a:lnTo>
                  <a:pt x="208" y="1666"/>
                </a:lnTo>
                <a:lnTo>
                  <a:pt x="240" y="1690"/>
                </a:lnTo>
                <a:lnTo>
                  <a:pt x="272" y="1712"/>
                </a:lnTo>
                <a:lnTo>
                  <a:pt x="304" y="1736"/>
                </a:lnTo>
                <a:lnTo>
                  <a:pt x="337" y="1758"/>
                </a:lnTo>
                <a:lnTo>
                  <a:pt x="370" y="1779"/>
                </a:lnTo>
                <a:lnTo>
                  <a:pt x="404" y="1801"/>
                </a:lnTo>
                <a:lnTo>
                  <a:pt x="438" y="1821"/>
                </a:lnTo>
                <a:lnTo>
                  <a:pt x="508" y="1862"/>
                </a:lnTo>
                <a:lnTo>
                  <a:pt x="508" y="1862"/>
                </a:lnTo>
                <a:lnTo>
                  <a:pt x="491" y="1808"/>
                </a:lnTo>
                <a:lnTo>
                  <a:pt x="476" y="1760"/>
                </a:lnTo>
                <a:lnTo>
                  <a:pt x="476" y="1760"/>
                </a:lnTo>
                <a:lnTo>
                  <a:pt x="464" y="1720"/>
                </a:lnTo>
                <a:lnTo>
                  <a:pt x="454" y="1679"/>
                </a:lnTo>
                <a:lnTo>
                  <a:pt x="454" y="1679"/>
                </a:lnTo>
                <a:lnTo>
                  <a:pt x="451" y="1670"/>
                </a:lnTo>
                <a:lnTo>
                  <a:pt x="447" y="1662"/>
                </a:lnTo>
                <a:lnTo>
                  <a:pt x="440" y="1656"/>
                </a:lnTo>
                <a:lnTo>
                  <a:pt x="432" y="1651"/>
                </a:lnTo>
                <a:lnTo>
                  <a:pt x="432" y="1651"/>
                </a:lnTo>
                <a:lnTo>
                  <a:pt x="386" y="1628"/>
                </a:lnTo>
                <a:lnTo>
                  <a:pt x="364" y="1616"/>
                </a:lnTo>
                <a:lnTo>
                  <a:pt x="342" y="1603"/>
                </a:lnTo>
                <a:lnTo>
                  <a:pt x="320" y="1591"/>
                </a:lnTo>
                <a:lnTo>
                  <a:pt x="299" y="1577"/>
                </a:lnTo>
                <a:lnTo>
                  <a:pt x="278" y="1562"/>
                </a:lnTo>
                <a:lnTo>
                  <a:pt x="258" y="1547"/>
                </a:lnTo>
                <a:lnTo>
                  <a:pt x="258" y="1547"/>
                </a:lnTo>
                <a:lnTo>
                  <a:pt x="236" y="1529"/>
                </a:lnTo>
                <a:lnTo>
                  <a:pt x="216" y="1511"/>
                </a:lnTo>
                <a:lnTo>
                  <a:pt x="216" y="1511"/>
                </a:lnTo>
                <a:lnTo>
                  <a:pt x="211" y="1509"/>
                </a:lnTo>
                <a:lnTo>
                  <a:pt x="208" y="1505"/>
                </a:lnTo>
                <a:lnTo>
                  <a:pt x="207" y="1501"/>
                </a:lnTo>
                <a:lnTo>
                  <a:pt x="207" y="1499"/>
                </a:lnTo>
                <a:lnTo>
                  <a:pt x="208" y="1497"/>
                </a:lnTo>
                <a:lnTo>
                  <a:pt x="208" y="1497"/>
                </a:lnTo>
                <a:lnTo>
                  <a:pt x="209" y="1496"/>
                </a:lnTo>
                <a:lnTo>
                  <a:pt x="211" y="1495"/>
                </a:lnTo>
                <a:lnTo>
                  <a:pt x="216" y="1493"/>
                </a:lnTo>
                <a:lnTo>
                  <a:pt x="221" y="1496"/>
                </a:lnTo>
                <a:lnTo>
                  <a:pt x="225" y="1497"/>
                </a:lnTo>
                <a:lnTo>
                  <a:pt x="225" y="1497"/>
                </a:lnTo>
                <a:lnTo>
                  <a:pt x="264" y="1513"/>
                </a:lnTo>
                <a:lnTo>
                  <a:pt x="303" y="1529"/>
                </a:lnTo>
                <a:lnTo>
                  <a:pt x="303" y="1529"/>
                </a:lnTo>
                <a:lnTo>
                  <a:pt x="357" y="1548"/>
                </a:lnTo>
                <a:lnTo>
                  <a:pt x="410" y="1569"/>
                </a:lnTo>
                <a:lnTo>
                  <a:pt x="410" y="1569"/>
                </a:lnTo>
                <a:lnTo>
                  <a:pt x="420" y="1572"/>
                </a:lnTo>
                <a:lnTo>
                  <a:pt x="423" y="1572"/>
                </a:lnTo>
                <a:lnTo>
                  <a:pt x="425" y="1571"/>
                </a:lnTo>
                <a:lnTo>
                  <a:pt x="427" y="1569"/>
                </a:lnTo>
                <a:lnTo>
                  <a:pt x="427" y="1566"/>
                </a:lnTo>
                <a:lnTo>
                  <a:pt x="426" y="1555"/>
                </a:lnTo>
                <a:lnTo>
                  <a:pt x="426" y="1555"/>
                </a:lnTo>
                <a:lnTo>
                  <a:pt x="419" y="1510"/>
                </a:lnTo>
                <a:lnTo>
                  <a:pt x="412" y="1464"/>
                </a:lnTo>
                <a:lnTo>
                  <a:pt x="407" y="1419"/>
                </a:lnTo>
                <a:lnTo>
                  <a:pt x="402" y="1373"/>
                </a:lnTo>
                <a:lnTo>
                  <a:pt x="399" y="1327"/>
                </a:lnTo>
                <a:lnTo>
                  <a:pt x="397" y="1281"/>
                </a:lnTo>
                <a:lnTo>
                  <a:pt x="397" y="1235"/>
                </a:lnTo>
                <a:lnTo>
                  <a:pt x="397" y="1188"/>
                </a:lnTo>
                <a:lnTo>
                  <a:pt x="397" y="1188"/>
                </a:lnTo>
                <a:lnTo>
                  <a:pt x="398" y="1136"/>
                </a:lnTo>
                <a:lnTo>
                  <a:pt x="401" y="1085"/>
                </a:lnTo>
                <a:lnTo>
                  <a:pt x="406" y="1033"/>
                </a:lnTo>
                <a:lnTo>
                  <a:pt x="412" y="981"/>
                </a:lnTo>
                <a:lnTo>
                  <a:pt x="419" y="929"/>
                </a:lnTo>
                <a:lnTo>
                  <a:pt x="427" y="878"/>
                </a:lnTo>
                <a:lnTo>
                  <a:pt x="437" y="827"/>
                </a:lnTo>
                <a:lnTo>
                  <a:pt x="448" y="776"/>
                </a:lnTo>
                <a:lnTo>
                  <a:pt x="448" y="776"/>
                </a:lnTo>
                <a:lnTo>
                  <a:pt x="455" y="740"/>
                </a:lnTo>
                <a:lnTo>
                  <a:pt x="464" y="706"/>
                </a:lnTo>
                <a:lnTo>
                  <a:pt x="483" y="637"/>
                </a:lnTo>
                <a:lnTo>
                  <a:pt x="505" y="569"/>
                </a:lnTo>
                <a:lnTo>
                  <a:pt x="528" y="501"/>
                </a:lnTo>
                <a:lnTo>
                  <a:pt x="528" y="501"/>
                </a:lnTo>
                <a:lnTo>
                  <a:pt x="542" y="463"/>
                </a:lnTo>
                <a:lnTo>
                  <a:pt x="558" y="424"/>
                </a:lnTo>
                <a:lnTo>
                  <a:pt x="575" y="386"/>
                </a:lnTo>
                <a:lnTo>
                  <a:pt x="592" y="350"/>
                </a:lnTo>
                <a:lnTo>
                  <a:pt x="611" y="313"/>
                </a:lnTo>
                <a:lnTo>
                  <a:pt x="630" y="276"/>
                </a:lnTo>
                <a:lnTo>
                  <a:pt x="670" y="204"/>
                </a:lnTo>
                <a:lnTo>
                  <a:pt x="670" y="204"/>
                </a:lnTo>
                <a:lnTo>
                  <a:pt x="677" y="191"/>
                </a:lnTo>
                <a:lnTo>
                  <a:pt x="689" y="172"/>
                </a:lnTo>
                <a:lnTo>
                  <a:pt x="689" y="172"/>
                </a:lnTo>
                <a:lnTo>
                  <a:pt x="695" y="162"/>
                </a:lnTo>
                <a:lnTo>
                  <a:pt x="700" y="155"/>
                </a:lnTo>
                <a:lnTo>
                  <a:pt x="706" y="149"/>
                </a:lnTo>
                <a:lnTo>
                  <a:pt x="710" y="145"/>
                </a:lnTo>
                <a:lnTo>
                  <a:pt x="714" y="142"/>
                </a:lnTo>
                <a:lnTo>
                  <a:pt x="720" y="138"/>
                </a:lnTo>
                <a:lnTo>
                  <a:pt x="730" y="133"/>
                </a:lnTo>
                <a:lnTo>
                  <a:pt x="730" y="133"/>
                </a:lnTo>
                <a:lnTo>
                  <a:pt x="765" y="116"/>
                </a:lnTo>
                <a:lnTo>
                  <a:pt x="802" y="98"/>
                </a:lnTo>
                <a:lnTo>
                  <a:pt x="837" y="83"/>
                </a:lnTo>
                <a:lnTo>
                  <a:pt x="875" y="69"/>
                </a:lnTo>
                <a:lnTo>
                  <a:pt x="912" y="56"/>
                </a:lnTo>
                <a:lnTo>
                  <a:pt x="950" y="44"/>
                </a:lnTo>
                <a:lnTo>
                  <a:pt x="987" y="34"/>
                </a:lnTo>
                <a:lnTo>
                  <a:pt x="1026" y="24"/>
                </a:lnTo>
                <a:lnTo>
                  <a:pt x="1026" y="24"/>
                </a:lnTo>
                <a:lnTo>
                  <a:pt x="1056" y="17"/>
                </a:lnTo>
                <a:lnTo>
                  <a:pt x="1089" y="11"/>
                </a:lnTo>
                <a:lnTo>
                  <a:pt x="1151" y="1"/>
                </a:lnTo>
                <a:lnTo>
                  <a:pt x="1151" y="1"/>
                </a:lnTo>
                <a:lnTo>
                  <a:pt x="1157" y="0"/>
                </a:lnTo>
                <a:lnTo>
                  <a:pt x="1163" y="0"/>
                </a:lnTo>
                <a:lnTo>
                  <a:pt x="1169" y="2"/>
                </a:lnTo>
                <a:lnTo>
                  <a:pt x="1171" y="3"/>
                </a:lnTo>
                <a:lnTo>
                  <a:pt x="1173" y="7"/>
                </a:lnTo>
                <a:lnTo>
                  <a:pt x="1173" y="7"/>
                </a:lnTo>
                <a:lnTo>
                  <a:pt x="1148" y="22"/>
                </a:lnTo>
                <a:lnTo>
                  <a:pt x="1124" y="39"/>
                </a:lnTo>
                <a:lnTo>
                  <a:pt x="1102" y="57"/>
                </a:lnTo>
                <a:lnTo>
                  <a:pt x="1080" y="76"/>
                </a:lnTo>
                <a:lnTo>
                  <a:pt x="1058" y="96"/>
                </a:lnTo>
                <a:lnTo>
                  <a:pt x="1038" y="116"/>
                </a:lnTo>
                <a:lnTo>
                  <a:pt x="997" y="158"/>
                </a:lnTo>
                <a:lnTo>
                  <a:pt x="997" y="158"/>
                </a:lnTo>
                <a:lnTo>
                  <a:pt x="970" y="187"/>
                </a:lnTo>
                <a:lnTo>
                  <a:pt x="944" y="216"/>
                </a:lnTo>
                <a:lnTo>
                  <a:pt x="918" y="245"/>
                </a:lnTo>
                <a:lnTo>
                  <a:pt x="893" y="276"/>
                </a:lnTo>
                <a:lnTo>
                  <a:pt x="869" y="307"/>
                </a:lnTo>
                <a:lnTo>
                  <a:pt x="846" y="339"/>
                </a:lnTo>
                <a:lnTo>
                  <a:pt x="823" y="370"/>
                </a:lnTo>
                <a:lnTo>
                  <a:pt x="801" y="404"/>
                </a:lnTo>
                <a:lnTo>
                  <a:pt x="801" y="404"/>
                </a:lnTo>
                <a:lnTo>
                  <a:pt x="770" y="451"/>
                </a:lnTo>
                <a:lnTo>
                  <a:pt x="740" y="499"/>
                </a:lnTo>
                <a:lnTo>
                  <a:pt x="711" y="547"/>
                </a:lnTo>
                <a:lnTo>
                  <a:pt x="683" y="597"/>
                </a:lnTo>
                <a:lnTo>
                  <a:pt x="683" y="597"/>
                </a:lnTo>
                <a:lnTo>
                  <a:pt x="662" y="637"/>
                </a:lnTo>
                <a:lnTo>
                  <a:pt x="643" y="677"/>
                </a:lnTo>
                <a:lnTo>
                  <a:pt x="626" y="718"/>
                </a:lnTo>
                <a:lnTo>
                  <a:pt x="609" y="759"/>
                </a:lnTo>
                <a:lnTo>
                  <a:pt x="593" y="800"/>
                </a:lnTo>
                <a:lnTo>
                  <a:pt x="578" y="842"/>
                </a:lnTo>
                <a:lnTo>
                  <a:pt x="566" y="885"/>
                </a:lnTo>
                <a:lnTo>
                  <a:pt x="555" y="928"/>
                </a:lnTo>
                <a:lnTo>
                  <a:pt x="555" y="928"/>
                </a:lnTo>
                <a:lnTo>
                  <a:pt x="543" y="983"/>
                </a:lnTo>
                <a:lnTo>
                  <a:pt x="533" y="1039"/>
                </a:lnTo>
                <a:lnTo>
                  <a:pt x="529" y="1067"/>
                </a:lnTo>
                <a:lnTo>
                  <a:pt x="525" y="1095"/>
                </a:lnTo>
                <a:lnTo>
                  <a:pt x="522" y="1123"/>
                </a:lnTo>
                <a:lnTo>
                  <a:pt x="520" y="1153"/>
                </a:lnTo>
                <a:lnTo>
                  <a:pt x="520" y="1153"/>
                </a:lnTo>
                <a:lnTo>
                  <a:pt x="518" y="1192"/>
                </a:lnTo>
                <a:lnTo>
                  <a:pt x="517" y="1233"/>
                </a:lnTo>
                <a:lnTo>
                  <a:pt x="517" y="1274"/>
                </a:lnTo>
                <a:lnTo>
                  <a:pt x="517" y="1314"/>
                </a:lnTo>
                <a:lnTo>
                  <a:pt x="519" y="1355"/>
                </a:lnTo>
                <a:lnTo>
                  <a:pt x="521" y="1396"/>
                </a:lnTo>
                <a:lnTo>
                  <a:pt x="524" y="1436"/>
                </a:lnTo>
                <a:lnTo>
                  <a:pt x="529" y="1477"/>
                </a:lnTo>
                <a:lnTo>
                  <a:pt x="529" y="1477"/>
                </a:lnTo>
                <a:lnTo>
                  <a:pt x="532" y="1509"/>
                </a:lnTo>
                <a:lnTo>
                  <a:pt x="537" y="1540"/>
                </a:lnTo>
                <a:lnTo>
                  <a:pt x="547" y="1602"/>
                </a:lnTo>
                <a:lnTo>
                  <a:pt x="547" y="1602"/>
                </a:lnTo>
                <a:lnTo>
                  <a:pt x="548" y="1607"/>
                </a:lnTo>
                <a:lnTo>
                  <a:pt x="550" y="1611"/>
                </a:lnTo>
                <a:lnTo>
                  <a:pt x="554" y="1614"/>
                </a:lnTo>
                <a:lnTo>
                  <a:pt x="558" y="1616"/>
                </a:lnTo>
                <a:lnTo>
                  <a:pt x="558" y="1616"/>
                </a:lnTo>
                <a:lnTo>
                  <a:pt x="602" y="1629"/>
                </a:lnTo>
                <a:lnTo>
                  <a:pt x="646" y="1641"/>
                </a:lnTo>
                <a:lnTo>
                  <a:pt x="735" y="1663"/>
                </a:lnTo>
                <a:lnTo>
                  <a:pt x="735" y="1663"/>
                </a:lnTo>
                <a:lnTo>
                  <a:pt x="742" y="1664"/>
                </a:lnTo>
                <a:lnTo>
                  <a:pt x="746" y="1664"/>
                </a:lnTo>
                <a:lnTo>
                  <a:pt x="748" y="1663"/>
                </a:lnTo>
                <a:lnTo>
                  <a:pt x="749" y="1661"/>
                </a:lnTo>
                <a:lnTo>
                  <a:pt x="750" y="1657"/>
                </a:lnTo>
                <a:lnTo>
                  <a:pt x="751" y="1650"/>
                </a:lnTo>
                <a:lnTo>
                  <a:pt x="751" y="1650"/>
                </a:lnTo>
                <a:lnTo>
                  <a:pt x="750" y="1607"/>
                </a:lnTo>
                <a:lnTo>
                  <a:pt x="751" y="1564"/>
                </a:lnTo>
                <a:lnTo>
                  <a:pt x="754" y="1520"/>
                </a:lnTo>
                <a:lnTo>
                  <a:pt x="756" y="1477"/>
                </a:lnTo>
                <a:lnTo>
                  <a:pt x="761" y="1434"/>
                </a:lnTo>
                <a:lnTo>
                  <a:pt x="765" y="1392"/>
                </a:lnTo>
                <a:lnTo>
                  <a:pt x="776" y="1306"/>
                </a:lnTo>
                <a:lnTo>
                  <a:pt x="776" y="1306"/>
                </a:lnTo>
                <a:lnTo>
                  <a:pt x="786" y="1230"/>
                </a:lnTo>
                <a:lnTo>
                  <a:pt x="797" y="1155"/>
                </a:lnTo>
                <a:lnTo>
                  <a:pt x="810" y="1080"/>
                </a:lnTo>
                <a:lnTo>
                  <a:pt x="825" y="1005"/>
                </a:lnTo>
                <a:lnTo>
                  <a:pt x="825" y="1005"/>
                </a:lnTo>
                <a:lnTo>
                  <a:pt x="843" y="924"/>
                </a:lnTo>
                <a:lnTo>
                  <a:pt x="863" y="844"/>
                </a:lnTo>
                <a:lnTo>
                  <a:pt x="886" y="764"/>
                </a:lnTo>
                <a:lnTo>
                  <a:pt x="911" y="685"/>
                </a:lnTo>
                <a:lnTo>
                  <a:pt x="911" y="685"/>
                </a:lnTo>
                <a:lnTo>
                  <a:pt x="935" y="612"/>
                </a:lnTo>
                <a:lnTo>
                  <a:pt x="950" y="576"/>
                </a:lnTo>
                <a:lnTo>
                  <a:pt x="964" y="540"/>
                </a:lnTo>
                <a:lnTo>
                  <a:pt x="979" y="504"/>
                </a:lnTo>
                <a:lnTo>
                  <a:pt x="994" y="470"/>
                </a:lnTo>
                <a:lnTo>
                  <a:pt x="1010" y="434"/>
                </a:lnTo>
                <a:lnTo>
                  <a:pt x="1027" y="399"/>
                </a:lnTo>
                <a:lnTo>
                  <a:pt x="1027" y="399"/>
                </a:lnTo>
                <a:lnTo>
                  <a:pt x="1051" y="354"/>
                </a:lnTo>
                <a:lnTo>
                  <a:pt x="1076" y="310"/>
                </a:lnTo>
                <a:lnTo>
                  <a:pt x="1102" y="267"/>
                </a:lnTo>
                <a:lnTo>
                  <a:pt x="1129" y="224"/>
                </a:lnTo>
                <a:lnTo>
                  <a:pt x="1157" y="183"/>
                </a:lnTo>
                <a:lnTo>
                  <a:pt x="1187" y="142"/>
                </a:lnTo>
                <a:lnTo>
                  <a:pt x="1219" y="103"/>
                </a:lnTo>
                <a:lnTo>
                  <a:pt x="1253" y="64"/>
                </a:lnTo>
                <a:lnTo>
                  <a:pt x="1253" y="64"/>
                </a:lnTo>
                <a:lnTo>
                  <a:pt x="1263" y="54"/>
                </a:lnTo>
                <a:lnTo>
                  <a:pt x="1263" y="54"/>
                </a:lnTo>
                <a:lnTo>
                  <a:pt x="1266" y="53"/>
                </a:lnTo>
                <a:lnTo>
                  <a:pt x="1270" y="54"/>
                </a:lnTo>
                <a:lnTo>
                  <a:pt x="1270" y="54"/>
                </a:lnTo>
                <a:lnTo>
                  <a:pt x="1267" y="64"/>
                </a:lnTo>
                <a:lnTo>
                  <a:pt x="1262" y="75"/>
                </a:lnTo>
                <a:lnTo>
                  <a:pt x="1254" y="94"/>
                </a:lnTo>
                <a:lnTo>
                  <a:pt x="1245" y="114"/>
                </a:lnTo>
                <a:lnTo>
                  <a:pt x="1235" y="133"/>
                </a:lnTo>
                <a:lnTo>
                  <a:pt x="1235" y="133"/>
                </a:lnTo>
                <a:lnTo>
                  <a:pt x="1210" y="192"/>
                </a:lnTo>
                <a:lnTo>
                  <a:pt x="1185" y="252"/>
                </a:lnTo>
                <a:lnTo>
                  <a:pt x="1160" y="312"/>
                </a:lnTo>
                <a:lnTo>
                  <a:pt x="1136" y="372"/>
                </a:lnTo>
                <a:lnTo>
                  <a:pt x="1114" y="433"/>
                </a:lnTo>
                <a:lnTo>
                  <a:pt x="1091" y="493"/>
                </a:lnTo>
                <a:lnTo>
                  <a:pt x="1069" y="555"/>
                </a:lnTo>
                <a:lnTo>
                  <a:pt x="1048" y="616"/>
                </a:lnTo>
                <a:lnTo>
                  <a:pt x="1048" y="616"/>
                </a:lnTo>
                <a:lnTo>
                  <a:pt x="1026" y="682"/>
                </a:lnTo>
                <a:lnTo>
                  <a:pt x="1006" y="748"/>
                </a:lnTo>
                <a:lnTo>
                  <a:pt x="986" y="815"/>
                </a:lnTo>
                <a:lnTo>
                  <a:pt x="968" y="881"/>
                </a:lnTo>
                <a:lnTo>
                  <a:pt x="951" y="949"/>
                </a:lnTo>
                <a:lnTo>
                  <a:pt x="935" y="1015"/>
                </a:lnTo>
                <a:lnTo>
                  <a:pt x="923" y="1083"/>
                </a:lnTo>
                <a:lnTo>
                  <a:pt x="911" y="1151"/>
                </a:lnTo>
                <a:lnTo>
                  <a:pt x="911" y="1151"/>
                </a:lnTo>
                <a:lnTo>
                  <a:pt x="904" y="1196"/>
                </a:lnTo>
                <a:lnTo>
                  <a:pt x="899" y="1239"/>
                </a:lnTo>
                <a:lnTo>
                  <a:pt x="893" y="1283"/>
                </a:lnTo>
                <a:lnTo>
                  <a:pt x="890" y="1326"/>
                </a:lnTo>
                <a:lnTo>
                  <a:pt x="888" y="1370"/>
                </a:lnTo>
                <a:lnTo>
                  <a:pt x="887" y="1414"/>
                </a:lnTo>
                <a:lnTo>
                  <a:pt x="887" y="1458"/>
                </a:lnTo>
                <a:lnTo>
                  <a:pt x="888" y="1502"/>
                </a:lnTo>
                <a:lnTo>
                  <a:pt x="888" y="1502"/>
                </a:lnTo>
                <a:lnTo>
                  <a:pt x="892" y="1547"/>
                </a:lnTo>
                <a:lnTo>
                  <a:pt x="897" y="1593"/>
                </a:lnTo>
                <a:lnTo>
                  <a:pt x="904" y="1638"/>
                </a:lnTo>
                <a:lnTo>
                  <a:pt x="913" y="1683"/>
                </a:lnTo>
                <a:lnTo>
                  <a:pt x="913" y="1683"/>
                </a:lnTo>
                <a:lnTo>
                  <a:pt x="916" y="1691"/>
                </a:lnTo>
                <a:lnTo>
                  <a:pt x="918" y="1694"/>
                </a:lnTo>
                <a:lnTo>
                  <a:pt x="920" y="1696"/>
                </a:lnTo>
                <a:lnTo>
                  <a:pt x="927" y="1701"/>
                </a:lnTo>
                <a:lnTo>
                  <a:pt x="934" y="1702"/>
                </a:lnTo>
                <a:lnTo>
                  <a:pt x="934" y="1702"/>
                </a:lnTo>
                <a:lnTo>
                  <a:pt x="1003" y="1712"/>
                </a:lnTo>
                <a:lnTo>
                  <a:pt x="1073" y="1720"/>
                </a:lnTo>
                <a:lnTo>
                  <a:pt x="1140" y="1725"/>
                </a:lnTo>
                <a:lnTo>
                  <a:pt x="1210" y="1730"/>
                </a:lnTo>
                <a:lnTo>
                  <a:pt x="1279" y="1731"/>
                </a:lnTo>
                <a:lnTo>
                  <a:pt x="1348" y="1731"/>
                </a:lnTo>
                <a:lnTo>
                  <a:pt x="1418" y="1728"/>
                </a:lnTo>
                <a:lnTo>
                  <a:pt x="1487" y="1721"/>
                </a:lnTo>
                <a:lnTo>
                  <a:pt x="1487" y="1721"/>
                </a:lnTo>
                <a:lnTo>
                  <a:pt x="1525" y="1718"/>
                </a:lnTo>
                <a:lnTo>
                  <a:pt x="1563" y="1712"/>
                </a:lnTo>
                <a:lnTo>
                  <a:pt x="1601" y="1706"/>
                </a:lnTo>
                <a:lnTo>
                  <a:pt x="1640" y="1700"/>
                </a:lnTo>
                <a:lnTo>
                  <a:pt x="1678" y="1692"/>
                </a:lnTo>
                <a:lnTo>
                  <a:pt x="1715" y="1684"/>
                </a:lnTo>
                <a:lnTo>
                  <a:pt x="1752" y="1675"/>
                </a:lnTo>
                <a:lnTo>
                  <a:pt x="1789" y="1665"/>
                </a:lnTo>
                <a:lnTo>
                  <a:pt x="1827" y="1654"/>
                </a:lnTo>
                <a:lnTo>
                  <a:pt x="1863" y="1642"/>
                </a:lnTo>
                <a:lnTo>
                  <a:pt x="1899" y="1630"/>
                </a:lnTo>
                <a:lnTo>
                  <a:pt x="1936" y="1616"/>
                </a:lnTo>
                <a:lnTo>
                  <a:pt x="1971" y="1602"/>
                </a:lnTo>
                <a:lnTo>
                  <a:pt x="2007" y="1588"/>
                </a:lnTo>
                <a:lnTo>
                  <a:pt x="2043" y="1572"/>
                </a:lnTo>
                <a:lnTo>
                  <a:pt x="2078" y="1556"/>
                </a:lnTo>
                <a:lnTo>
                  <a:pt x="2078" y="1556"/>
                </a:lnTo>
                <a:lnTo>
                  <a:pt x="2129" y="1530"/>
                </a:lnTo>
                <a:lnTo>
                  <a:pt x="2178" y="1502"/>
                </a:lnTo>
                <a:lnTo>
                  <a:pt x="2227" y="1473"/>
                </a:lnTo>
                <a:lnTo>
                  <a:pt x="2275" y="1443"/>
                </a:lnTo>
                <a:lnTo>
                  <a:pt x="2322" y="1410"/>
                </a:lnTo>
                <a:lnTo>
                  <a:pt x="2367" y="1377"/>
                </a:lnTo>
                <a:lnTo>
                  <a:pt x="2412" y="1342"/>
                </a:lnTo>
                <a:lnTo>
                  <a:pt x="2455" y="1306"/>
                </a:lnTo>
                <a:lnTo>
                  <a:pt x="2455" y="1306"/>
                </a:lnTo>
                <a:lnTo>
                  <a:pt x="2480" y="1284"/>
                </a:lnTo>
                <a:lnTo>
                  <a:pt x="2503" y="1261"/>
                </a:lnTo>
                <a:lnTo>
                  <a:pt x="2526" y="1239"/>
                </a:lnTo>
                <a:lnTo>
                  <a:pt x="2549" y="1215"/>
                </a:lnTo>
                <a:lnTo>
                  <a:pt x="2570" y="1191"/>
                </a:lnTo>
                <a:lnTo>
                  <a:pt x="2592" y="1168"/>
                </a:lnTo>
                <a:lnTo>
                  <a:pt x="2633" y="1118"/>
                </a:lnTo>
                <a:lnTo>
                  <a:pt x="2633" y="1118"/>
                </a:lnTo>
                <a:lnTo>
                  <a:pt x="2637" y="1113"/>
                </a:lnTo>
                <a:lnTo>
                  <a:pt x="2640" y="1107"/>
                </a:lnTo>
                <a:lnTo>
                  <a:pt x="2641" y="1101"/>
                </a:lnTo>
                <a:lnTo>
                  <a:pt x="2642" y="1094"/>
                </a:lnTo>
                <a:lnTo>
                  <a:pt x="2642" y="1094"/>
                </a:lnTo>
                <a:lnTo>
                  <a:pt x="2647" y="1097"/>
                </a:lnTo>
                <a:lnTo>
                  <a:pt x="2649" y="1101"/>
                </a:lnTo>
                <a:lnTo>
                  <a:pt x="2651" y="1104"/>
                </a:lnTo>
                <a:lnTo>
                  <a:pt x="2651" y="1107"/>
                </a:lnTo>
                <a:lnTo>
                  <a:pt x="2651" y="1116"/>
                </a:lnTo>
                <a:lnTo>
                  <a:pt x="2651" y="1122"/>
                </a:lnTo>
                <a:lnTo>
                  <a:pt x="2651" y="1122"/>
                </a:lnTo>
                <a:lnTo>
                  <a:pt x="2655" y="1149"/>
                </a:lnTo>
                <a:lnTo>
                  <a:pt x="2659" y="1175"/>
                </a:lnTo>
                <a:lnTo>
                  <a:pt x="2661" y="1202"/>
                </a:lnTo>
                <a:lnTo>
                  <a:pt x="2662" y="1229"/>
                </a:lnTo>
                <a:lnTo>
                  <a:pt x="2663" y="1282"/>
                </a:lnTo>
                <a:lnTo>
                  <a:pt x="2663" y="1336"/>
                </a:lnTo>
                <a:lnTo>
                  <a:pt x="2663" y="1336"/>
                </a:lnTo>
                <a:lnTo>
                  <a:pt x="2663" y="1338"/>
                </a:lnTo>
                <a:lnTo>
                  <a:pt x="2662" y="1340"/>
                </a:lnTo>
                <a:lnTo>
                  <a:pt x="2659" y="1343"/>
                </a:lnTo>
                <a:lnTo>
                  <a:pt x="2659" y="1343"/>
                </a:lnTo>
                <a:lnTo>
                  <a:pt x="2621" y="1383"/>
                </a:lnTo>
                <a:lnTo>
                  <a:pt x="2583" y="1422"/>
                </a:lnTo>
                <a:lnTo>
                  <a:pt x="2544" y="1459"/>
                </a:lnTo>
                <a:lnTo>
                  <a:pt x="2503" y="1496"/>
                </a:lnTo>
                <a:lnTo>
                  <a:pt x="2503" y="1496"/>
                </a:lnTo>
                <a:lnTo>
                  <a:pt x="2473" y="1519"/>
                </a:lnTo>
                <a:lnTo>
                  <a:pt x="2443" y="1543"/>
                </a:lnTo>
                <a:lnTo>
                  <a:pt x="2412" y="1567"/>
                </a:lnTo>
                <a:lnTo>
                  <a:pt x="2379" y="1588"/>
                </a:lnTo>
                <a:lnTo>
                  <a:pt x="2347" y="1610"/>
                </a:lnTo>
                <a:lnTo>
                  <a:pt x="2314" y="1630"/>
                </a:lnTo>
                <a:lnTo>
                  <a:pt x="2281" y="1650"/>
                </a:lnTo>
                <a:lnTo>
                  <a:pt x="2248" y="1669"/>
                </a:lnTo>
                <a:lnTo>
                  <a:pt x="2248" y="1669"/>
                </a:lnTo>
                <a:lnTo>
                  <a:pt x="2216" y="1685"/>
                </a:lnTo>
                <a:lnTo>
                  <a:pt x="2184" y="1702"/>
                </a:lnTo>
                <a:lnTo>
                  <a:pt x="2153" y="1717"/>
                </a:lnTo>
                <a:lnTo>
                  <a:pt x="2120" y="1731"/>
                </a:lnTo>
                <a:lnTo>
                  <a:pt x="2088" y="1744"/>
                </a:lnTo>
                <a:lnTo>
                  <a:pt x="2054" y="1757"/>
                </a:lnTo>
                <a:lnTo>
                  <a:pt x="2022" y="1769"/>
                </a:lnTo>
                <a:lnTo>
                  <a:pt x="1989" y="1780"/>
                </a:lnTo>
                <a:lnTo>
                  <a:pt x="1955" y="1790"/>
                </a:lnTo>
                <a:lnTo>
                  <a:pt x="1922" y="1800"/>
                </a:lnTo>
                <a:lnTo>
                  <a:pt x="1887" y="1810"/>
                </a:lnTo>
                <a:lnTo>
                  <a:pt x="1854" y="1817"/>
                </a:lnTo>
                <a:lnTo>
                  <a:pt x="1819" y="1825"/>
                </a:lnTo>
                <a:lnTo>
                  <a:pt x="1784" y="1831"/>
                </a:lnTo>
                <a:lnTo>
                  <a:pt x="1749" y="1838"/>
                </a:lnTo>
                <a:lnTo>
                  <a:pt x="1713" y="1842"/>
                </a:lnTo>
                <a:lnTo>
                  <a:pt x="1713" y="1842"/>
                </a:lnTo>
                <a:lnTo>
                  <a:pt x="1671" y="1847"/>
                </a:lnTo>
                <a:lnTo>
                  <a:pt x="1629" y="1852"/>
                </a:lnTo>
                <a:lnTo>
                  <a:pt x="1587" y="1854"/>
                </a:lnTo>
                <a:lnTo>
                  <a:pt x="1545" y="1856"/>
                </a:lnTo>
                <a:lnTo>
                  <a:pt x="1503" y="1857"/>
                </a:lnTo>
                <a:lnTo>
                  <a:pt x="1461" y="1857"/>
                </a:lnTo>
                <a:lnTo>
                  <a:pt x="1419" y="1856"/>
                </a:lnTo>
                <a:lnTo>
                  <a:pt x="1376" y="1854"/>
                </a:lnTo>
                <a:lnTo>
                  <a:pt x="1376" y="1854"/>
                </a:lnTo>
                <a:lnTo>
                  <a:pt x="1325" y="1851"/>
                </a:lnTo>
                <a:lnTo>
                  <a:pt x="1273" y="1846"/>
                </a:lnTo>
                <a:lnTo>
                  <a:pt x="1221" y="1841"/>
                </a:lnTo>
                <a:lnTo>
                  <a:pt x="1170" y="1835"/>
                </a:lnTo>
                <a:lnTo>
                  <a:pt x="1067" y="1824"/>
                </a:lnTo>
                <a:lnTo>
                  <a:pt x="965" y="1808"/>
                </a:lnTo>
                <a:lnTo>
                  <a:pt x="965" y="1808"/>
                </a:lnTo>
                <a:lnTo>
                  <a:pt x="957" y="1807"/>
                </a:lnTo>
                <a:lnTo>
                  <a:pt x="954" y="1808"/>
                </a:lnTo>
                <a:lnTo>
                  <a:pt x="953" y="1810"/>
                </a:lnTo>
                <a:lnTo>
                  <a:pt x="952" y="1812"/>
                </a:lnTo>
                <a:lnTo>
                  <a:pt x="953" y="1814"/>
                </a:lnTo>
                <a:lnTo>
                  <a:pt x="954" y="1820"/>
                </a:lnTo>
                <a:lnTo>
                  <a:pt x="954" y="1820"/>
                </a:lnTo>
                <a:lnTo>
                  <a:pt x="964" y="1847"/>
                </a:lnTo>
                <a:lnTo>
                  <a:pt x="974" y="1874"/>
                </a:lnTo>
                <a:lnTo>
                  <a:pt x="986" y="1900"/>
                </a:lnTo>
                <a:lnTo>
                  <a:pt x="998" y="1926"/>
                </a:lnTo>
                <a:lnTo>
                  <a:pt x="1023" y="1977"/>
                </a:lnTo>
                <a:lnTo>
                  <a:pt x="1050" y="2028"/>
                </a:lnTo>
                <a:lnTo>
                  <a:pt x="1050" y="2028"/>
                </a:lnTo>
                <a:lnTo>
                  <a:pt x="1054" y="2034"/>
                </a:lnTo>
                <a:lnTo>
                  <a:pt x="1061" y="2038"/>
                </a:lnTo>
                <a:lnTo>
                  <a:pt x="1067" y="2040"/>
                </a:lnTo>
                <a:lnTo>
                  <a:pt x="1075" y="2043"/>
                </a:lnTo>
                <a:lnTo>
                  <a:pt x="1075" y="2043"/>
                </a:lnTo>
                <a:lnTo>
                  <a:pt x="1136" y="2046"/>
                </a:lnTo>
                <a:lnTo>
                  <a:pt x="1198" y="2049"/>
                </a:lnTo>
                <a:lnTo>
                  <a:pt x="1259" y="2051"/>
                </a:lnTo>
                <a:lnTo>
                  <a:pt x="1289" y="2050"/>
                </a:lnTo>
                <a:lnTo>
                  <a:pt x="1321" y="2050"/>
                </a:lnTo>
                <a:lnTo>
                  <a:pt x="1321" y="2050"/>
                </a:lnTo>
                <a:lnTo>
                  <a:pt x="1361" y="2048"/>
                </a:lnTo>
                <a:lnTo>
                  <a:pt x="1401" y="2045"/>
                </a:lnTo>
                <a:lnTo>
                  <a:pt x="1440" y="2042"/>
                </a:lnTo>
                <a:lnTo>
                  <a:pt x="1480" y="2038"/>
                </a:lnTo>
                <a:lnTo>
                  <a:pt x="1520" y="2034"/>
                </a:lnTo>
                <a:lnTo>
                  <a:pt x="1560" y="2029"/>
                </a:lnTo>
                <a:lnTo>
                  <a:pt x="1599" y="2022"/>
                </a:lnTo>
                <a:lnTo>
                  <a:pt x="1639" y="2016"/>
                </a:lnTo>
                <a:lnTo>
                  <a:pt x="1639" y="2016"/>
                </a:lnTo>
                <a:lnTo>
                  <a:pt x="1700" y="2004"/>
                </a:lnTo>
                <a:lnTo>
                  <a:pt x="1761" y="1992"/>
                </a:lnTo>
                <a:lnTo>
                  <a:pt x="1821" y="1978"/>
                </a:lnTo>
                <a:lnTo>
                  <a:pt x="1881" y="1962"/>
                </a:lnTo>
                <a:lnTo>
                  <a:pt x="1940" y="1946"/>
                </a:lnTo>
                <a:lnTo>
                  <a:pt x="1999" y="1928"/>
                </a:lnTo>
                <a:lnTo>
                  <a:pt x="2059" y="1909"/>
                </a:lnTo>
                <a:lnTo>
                  <a:pt x="2117" y="1888"/>
                </a:lnTo>
                <a:lnTo>
                  <a:pt x="2117" y="1888"/>
                </a:lnTo>
                <a:lnTo>
                  <a:pt x="2188" y="1862"/>
                </a:lnTo>
                <a:lnTo>
                  <a:pt x="2259" y="1834"/>
                </a:lnTo>
                <a:lnTo>
                  <a:pt x="2330" y="1805"/>
                </a:lnTo>
                <a:lnTo>
                  <a:pt x="2399" y="1775"/>
                </a:lnTo>
                <a:lnTo>
                  <a:pt x="2399" y="1775"/>
                </a:lnTo>
                <a:lnTo>
                  <a:pt x="2403" y="1773"/>
                </a:lnTo>
                <a:lnTo>
                  <a:pt x="2407" y="1772"/>
                </a:lnTo>
                <a:lnTo>
                  <a:pt x="2413" y="1772"/>
                </a:lnTo>
                <a:lnTo>
                  <a:pt x="2415" y="1772"/>
                </a:lnTo>
                <a:lnTo>
                  <a:pt x="2418" y="1774"/>
                </a:lnTo>
                <a:lnTo>
                  <a:pt x="2418" y="1774"/>
                </a:lnTo>
                <a:lnTo>
                  <a:pt x="2404" y="1792"/>
                </a:lnTo>
                <a:lnTo>
                  <a:pt x="2388" y="1808"/>
                </a:lnTo>
                <a:lnTo>
                  <a:pt x="2372" y="1825"/>
                </a:lnTo>
                <a:lnTo>
                  <a:pt x="2354" y="1840"/>
                </a:lnTo>
                <a:lnTo>
                  <a:pt x="2354" y="1840"/>
                </a:lnTo>
                <a:lnTo>
                  <a:pt x="2319" y="1870"/>
                </a:lnTo>
                <a:lnTo>
                  <a:pt x="2282" y="1898"/>
                </a:lnTo>
                <a:lnTo>
                  <a:pt x="2244" y="1925"/>
                </a:lnTo>
                <a:lnTo>
                  <a:pt x="2205" y="1950"/>
                </a:lnTo>
                <a:lnTo>
                  <a:pt x="2166" y="1972"/>
                </a:lnTo>
                <a:lnTo>
                  <a:pt x="2125" y="1995"/>
                </a:lnTo>
                <a:lnTo>
                  <a:pt x="2084" y="2015"/>
                </a:lnTo>
                <a:lnTo>
                  <a:pt x="2040" y="2034"/>
                </a:lnTo>
                <a:lnTo>
                  <a:pt x="2040" y="2034"/>
                </a:lnTo>
                <a:lnTo>
                  <a:pt x="2004" y="2049"/>
                </a:lnTo>
                <a:lnTo>
                  <a:pt x="1966" y="2063"/>
                </a:lnTo>
                <a:lnTo>
                  <a:pt x="1927" y="2076"/>
                </a:lnTo>
                <a:lnTo>
                  <a:pt x="1889" y="2088"/>
                </a:lnTo>
                <a:lnTo>
                  <a:pt x="1850" y="2099"/>
                </a:lnTo>
                <a:lnTo>
                  <a:pt x="1811" y="2110"/>
                </a:lnTo>
                <a:lnTo>
                  <a:pt x="1772" y="2118"/>
                </a:lnTo>
                <a:lnTo>
                  <a:pt x="1732" y="2127"/>
                </a:lnTo>
                <a:lnTo>
                  <a:pt x="1732" y="2127"/>
                </a:lnTo>
                <a:lnTo>
                  <a:pt x="1696" y="2133"/>
                </a:lnTo>
                <a:lnTo>
                  <a:pt x="1659" y="2139"/>
                </a:lnTo>
                <a:lnTo>
                  <a:pt x="1624" y="2143"/>
                </a:lnTo>
                <a:lnTo>
                  <a:pt x="1587" y="2147"/>
                </a:lnTo>
                <a:lnTo>
                  <a:pt x="1514" y="2154"/>
                </a:lnTo>
                <a:lnTo>
                  <a:pt x="1442" y="2159"/>
                </a:lnTo>
                <a:lnTo>
                  <a:pt x="1442" y="2159"/>
                </a:lnTo>
                <a:lnTo>
                  <a:pt x="1408" y="2161"/>
                </a:lnTo>
                <a:lnTo>
                  <a:pt x="1375" y="2162"/>
                </a:lnTo>
                <a:lnTo>
                  <a:pt x="1342" y="2162"/>
                </a:lnTo>
                <a:lnTo>
                  <a:pt x="1309" y="2162"/>
                </a:lnTo>
                <a:lnTo>
                  <a:pt x="1243" y="2159"/>
                </a:lnTo>
                <a:lnTo>
                  <a:pt x="1177" y="2155"/>
                </a:lnTo>
                <a:lnTo>
                  <a:pt x="1177" y="2155"/>
                </a:lnTo>
                <a:lnTo>
                  <a:pt x="1156" y="2155"/>
                </a:lnTo>
                <a:lnTo>
                  <a:pt x="1131" y="2155"/>
                </a:lnTo>
                <a:lnTo>
                  <a:pt x="1131" y="2155"/>
                </a:lnTo>
                <a:lnTo>
                  <a:pt x="1157" y="2190"/>
                </a:lnTo>
                <a:lnTo>
                  <a:pt x="1183" y="2225"/>
                </a:lnTo>
                <a:lnTo>
                  <a:pt x="1211" y="2259"/>
                </a:lnTo>
                <a:lnTo>
                  <a:pt x="1238" y="2293"/>
                </a:lnTo>
                <a:lnTo>
                  <a:pt x="1266" y="2325"/>
                </a:lnTo>
                <a:lnTo>
                  <a:pt x="1295" y="2358"/>
                </a:lnTo>
                <a:lnTo>
                  <a:pt x="1324" y="2389"/>
                </a:lnTo>
                <a:lnTo>
                  <a:pt x="1354" y="2419"/>
                </a:lnTo>
                <a:lnTo>
                  <a:pt x="1385" y="2449"/>
                </a:lnTo>
                <a:lnTo>
                  <a:pt x="1417" y="2480"/>
                </a:lnTo>
                <a:lnTo>
                  <a:pt x="1448" y="2508"/>
                </a:lnTo>
                <a:lnTo>
                  <a:pt x="1481" y="2537"/>
                </a:lnTo>
                <a:lnTo>
                  <a:pt x="1514" y="2564"/>
                </a:lnTo>
                <a:lnTo>
                  <a:pt x="1548" y="2592"/>
                </a:lnTo>
                <a:lnTo>
                  <a:pt x="1583" y="2618"/>
                </a:lnTo>
                <a:lnTo>
                  <a:pt x="1617" y="2644"/>
                </a:lnTo>
                <a:lnTo>
                  <a:pt x="1617" y="2644"/>
                </a:lnTo>
                <a:lnTo>
                  <a:pt x="1554" y="2655"/>
                </a:lnTo>
                <a:lnTo>
                  <a:pt x="1521" y="2661"/>
                </a:lnTo>
                <a:lnTo>
                  <a:pt x="1489" y="2666"/>
                </a:lnTo>
                <a:lnTo>
                  <a:pt x="1457" y="2669"/>
                </a:lnTo>
                <a:lnTo>
                  <a:pt x="1424" y="2672"/>
                </a:lnTo>
                <a:lnTo>
                  <a:pt x="1391" y="2673"/>
                </a:lnTo>
                <a:lnTo>
                  <a:pt x="1357" y="2672"/>
                </a:lnTo>
                <a:lnTo>
                  <a:pt x="1357" y="2672"/>
                </a:lnTo>
                <a:lnTo>
                  <a:pt x="1360" y="2667"/>
                </a:lnTo>
                <a:lnTo>
                  <a:pt x="1363" y="2665"/>
                </a:lnTo>
                <a:lnTo>
                  <a:pt x="1365" y="2664"/>
                </a:lnTo>
                <a:lnTo>
                  <a:pt x="1368" y="2664"/>
                </a:lnTo>
                <a:lnTo>
                  <a:pt x="1368" y="2664"/>
                </a:lnTo>
                <a:lnTo>
                  <a:pt x="1383" y="2664"/>
                </a:lnTo>
                <a:lnTo>
                  <a:pt x="1383" y="2664"/>
                </a:lnTo>
                <a:lnTo>
                  <a:pt x="1308" y="2606"/>
                </a:lnTo>
                <a:lnTo>
                  <a:pt x="1308" y="2606"/>
                </a:lnTo>
                <a:lnTo>
                  <a:pt x="1254" y="2563"/>
                </a:lnTo>
                <a:lnTo>
                  <a:pt x="1228" y="2539"/>
                </a:lnTo>
                <a:lnTo>
                  <a:pt x="1202" y="2516"/>
                </a:lnTo>
                <a:lnTo>
                  <a:pt x="1177" y="2493"/>
                </a:lnTo>
                <a:lnTo>
                  <a:pt x="1152" y="2469"/>
                </a:lnTo>
                <a:lnTo>
                  <a:pt x="1129" y="2444"/>
                </a:lnTo>
                <a:lnTo>
                  <a:pt x="1105" y="2419"/>
                </a:lnTo>
                <a:lnTo>
                  <a:pt x="1082" y="2393"/>
                </a:lnTo>
                <a:lnTo>
                  <a:pt x="1060" y="2367"/>
                </a:lnTo>
                <a:lnTo>
                  <a:pt x="1037" y="2340"/>
                </a:lnTo>
                <a:lnTo>
                  <a:pt x="1015" y="2313"/>
                </a:lnTo>
                <a:lnTo>
                  <a:pt x="995" y="2286"/>
                </a:lnTo>
                <a:lnTo>
                  <a:pt x="974" y="2258"/>
                </a:lnTo>
                <a:lnTo>
                  <a:pt x="955" y="2230"/>
                </a:lnTo>
                <a:lnTo>
                  <a:pt x="935" y="2201"/>
                </a:lnTo>
                <a:lnTo>
                  <a:pt x="935" y="2201"/>
                </a:lnTo>
                <a:lnTo>
                  <a:pt x="916" y="2169"/>
                </a:lnTo>
                <a:lnTo>
                  <a:pt x="897" y="2136"/>
                </a:lnTo>
                <a:lnTo>
                  <a:pt x="897" y="2136"/>
                </a:lnTo>
                <a:lnTo>
                  <a:pt x="893" y="2131"/>
                </a:lnTo>
                <a:lnTo>
                  <a:pt x="889" y="2126"/>
                </a:lnTo>
                <a:lnTo>
                  <a:pt x="884" y="2122"/>
                </a:lnTo>
                <a:lnTo>
                  <a:pt x="877" y="2120"/>
                </a:lnTo>
                <a:lnTo>
                  <a:pt x="877" y="2120"/>
                </a:lnTo>
                <a:lnTo>
                  <a:pt x="831" y="2112"/>
                </a:lnTo>
                <a:lnTo>
                  <a:pt x="784" y="2102"/>
                </a:lnTo>
                <a:lnTo>
                  <a:pt x="693" y="2080"/>
                </a:lnTo>
                <a:lnTo>
                  <a:pt x="693" y="2080"/>
                </a:lnTo>
                <a:lnTo>
                  <a:pt x="682" y="2080"/>
                </a:lnTo>
                <a:lnTo>
                  <a:pt x="682" y="2080"/>
                </a:lnTo>
                <a:lnTo>
                  <a:pt x="697" y="2120"/>
                </a:lnTo>
                <a:lnTo>
                  <a:pt x="712" y="2160"/>
                </a:lnTo>
                <a:lnTo>
                  <a:pt x="728" y="2199"/>
                </a:lnTo>
                <a:lnTo>
                  <a:pt x="746" y="2238"/>
                </a:lnTo>
                <a:lnTo>
                  <a:pt x="780" y="2315"/>
                </a:lnTo>
                <a:lnTo>
                  <a:pt x="815" y="2391"/>
                </a:lnTo>
                <a:lnTo>
                  <a:pt x="815" y="2391"/>
                </a:lnTo>
                <a:lnTo>
                  <a:pt x="807" y="2386"/>
                </a:lnTo>
                <a:lnTo>
                  <a:pt x="800" y="2380"/>
                </a:lnTo>
                <a:lnTo>
                  <a:pt x="792" y="2374"/>
                </a:lnTo>
                <a:lnTo>
                  <a:pt x="787" y="2366"/>
                </a:lnTo>
                <a:lnTo>
                  <a:pt x="775" y="2352"/>
                </a:lnTo>
                <a:lnTo>
                  <a:pt x="764" y="2337"/>
                </a:lnTo>
                <a:lnTo>
                  <a:pt x="764" y="2337"/>
                </a:lnTo>
                <a:lnTo>
                  <a:pt x="740" y="2305"/>
                </a:lnTo>
                <a:lnTo>
                  <a:pt x="718" y="2272"/>
                </a:lnTo>
                <a:lnTo>
                  <a:pt x="696" y="2240"/>
                </a:lnTo>
                <a:lnTo>
                  <a:pt x="675" y="2207"/>
                </a:lnTo>
                <a:lnTo>
                  <a:pt x="655" y="2172"/>
                </a:lnTo>
                <a:lnTo>
                  <a:pt x="636" y="2138"/>
                </a:lnTo>
                <a:lnTo>
                  <a:pt x="617" y="2103"/>
                </a:lnTo>
                <a:lnTo>
                  <a:pt x="599" y="2067"/>
                </a:lnTo>
                <a:lnTo>
                  <a:pt x="599" y="2067"/>
                </a:lnTo>
                <a:lnTo>
                  <a:pt x="595" y="2060"/>
                </a:lnTo>
                <a:lnTo>
                  <a:pt x="589" y="2054"/>
                </a:lnTo>
                <a:lnTo>
                  <a:pt x="583" y="2050"/>
                </a:lnTo>
                <a:lnTo>
                  <a:pt x="574" y="2046"/>
                </a:lnTo>
                <a:lnTo>
                  <a:pt x="574" y="2046"/>
                </a:lnTo>
                <a:lnTo>
                  <a:pt x="516" y="2028"/>
                </a:lnTo>
                <a:lnTo>
                  <a:pt x="459" y="2007"/>
                </a:lnTo>
                <a:lnTo>
                  <a:pt x="401" y="1987"/>
                </a:lnTo>
                <a:lnTo>
                  <a:pt x="344" y="1964"/>
                </a:lnTo>
                <a:lnTo>
                  <a:pt x="288" y="1941"/>
                </a:lnTo>
                <a:lnTo>
                  <a:pt x="231" y="1917"/>
                </a:lnTo>
                <a:lnTo>
                  <a:pt x="176" y="1893"/>
                </a:lnTo>
                <a:lnTo>
                  <a:pt x="120" y="1868"/>
                </a:lnTo>
                <a:lnTo>
                  <a:pt x="120" y="1868"/>
                </a:lnTo>
                <a:lnTo>
                  <a:pt x="110" y="1862"/>
                </a:lnTo>
                <a:lnTo>
                  <a:pt x="102" y="1857"/>
                </a:lnTo>
                <a:lnTo>
                  <a:pt x="97" y="1851"/>
                </a:lnTo>
                <a:lnTo>
                  <a:pt x="92" y="1844"/>
                </a:lnTo>
                <a:lnTo>
                  <a:pt x="88" y="1838"/>
                </a:lnTo>
                <a:lnTo>
                  <a:pt x="85" y="1831"/>
                </a:lnTo>
                <a:lnTo>
                  <a:pt x="80" y="1816"/>
                </a:lnTo>
                <a:lnTo>
                  <a:pt x="80" y="1816"/>
                </a:lnTo>
                <a:lnTo>
                  <a:pt x="68" y="1784"/>
                </a:lnTo>
                <a:lnTo>
                  <a:pt x="56" y="1751"/>
                </a:lnTo>
                <a:lnTo>
                  <a:pt x="45" y="1718"/>
                </a:lnTo>
                <a:lnTo>
                  <a:pt x="37" y="1685"/>
                </a:lnTo>
                <a:lnTo>
                  <a:pt x="28" y="1652"/>
                </a:lnTo>
                <a:lnTo>
                  <a:pt x="20" y="1618"/>
                </a:lnTo>
                <a:lnTo>
                  <a:pt x="14" y="1584"/>
                </a:lnTo>
                <a:lnTo>
                  <a:pt x="9" y="1550"/>
                </a:lnTo>
                <a:lnTo>
                  <a:pt x="9" y="1550"/>
                </a:lnTo>
                <a:lnTo>
                  <a:pt x="5" y="1532"/>
                </a:lnTo>
                <a:lnTo>
                  <a:pt x="2" y="1516"/>
                </a:lnTo>
                <a:lnTo>
                  <a:pt x="0" y="1499"/>
                </a:lnTo>
                <a:lnTo>
                  <a:pt x="0" y="1490"/>
                </a:lnTo>
                <a:lnTo>
                  <a:pt x="1" y="1480"/>
                </a:lnTo>
                <a:lnTo>
                  <a:pt x="1" y="1480"/>
                </a:lnTo>
                <a:close/>
                <a:moveTo>
                  <a:pt x="823" y="1992"/>
                </a:moveTo>
                <a:lnTo>
                  <a:pt x="823" y="1992"/>
                </a:lnTo>
                <a:lnTo>
                  <a:pt x="823" y="1987"/>
                </a:lnTo>
                <a:lnTo>
                  <a:pt x="822" y="1983"/>
                </a:lnTo>
                <a:lnTo>
                  <a:pt x="822" y="1983"/>
                </a:lnTo>
                <a:lnTo>
                  <a:pt x="812" y="1958"/>
                </a:lnTo>
                <a:lnTo>
                  <a:pt x="804" y="1933"/>
                </a:lnTo>
                <a:lnTo>
                  <a:pt x="795" y="1907"/>
                </a:lnTo>
                <a:lnTo>
                  <a:pt x="788" y="1881"/>
                </a:lnTo>
                <a:lnTo>
                  <a:pt x="775" y="1829"/>
                </a:lnTo>
                <a:lnTo>
                  <a:pt x="764" y="1776"/>
                </a:lnTo>
                <a:lnTo>
                  <a:pt x="764" y="1776"/>
                </a:lnTo>
                <a:lnTo>
                  <a:pt x="762" y="1771"/>
                </a:lnTo>
                <a:lnTo>
                  <a:pt x="759" y="1766"/>
                </a:lnTo>
                <a:lnTo>
                  <a:pt x="754" y="1763"/>
                </a:lnTo>
                <a:lnTo>
                  <a:pt x="748" y="1762"/>
                </a:lnTo>
                <a:lnTo>
                  <a:pt x="748" y="1762"/>
                </a:lnTo>
                <a:lnTo>
                  <a:pt x="707" y="1751"/>
                </a:lnTo>
                <a:lnTo>
                  <a:pt x="666" y="1739"/>
                </a:lnTo>
                <a:lnTo>
                  <a:pt x="626" y="1726"/>
                </a:lnTo>
                <a:lnTo>
                  <a:pt x="585" y="1714"/>
                </a:lnTo>
                <a:lnTo>
                  <a:pt x="585" y="1714"/>
                </a:lnTo>
                <a:lnTo>
                  <a:pt x="577" y="1711"/>
                </a:lnTo>
                <a:lnTo>
                  <a:pt x="574" y="1711"/>
                </a:lnTo>
                <a:lnTo>
                  <a:pt x="572" y="1711"/>
                </a:lnTo>
                <a:lnTo>
                  <a:pt x="571" y="1714"/>
                </a:lnTo>
                <a:lnTo>
                  <a:pt x="571" y="1716"/>
                </a:lnTo>
                <a:lnTo>
                  <a:pt x="572" y="1725"/>
                </a:lnTo>
                <a:lnTo>
                  <a:pt x="572" y="1725"/>
                </a:lnTo>
                <a:lnTo>
                  <a:pt x="592" y="1799"/>
                </a:lnTo>
                <a:lnTo>
                  <a:pt x="602" y="1835"/>
                </a:lnTo>
                <a:lnTo>
                  <a:pt x="611" y="1873"/>
                </a:lnTo>
                <a:lnTo>
                  <a:pt x="611" y="1873"/>
                </a:lnTo>
                <a:lnTo>
                  <a:pt x="614" y="1885"/>
                </a:lnTo>
                <a:lnTo>
                  <a:pt x="618" y="1897"/>
                </a:lnTo>
                <a:lnTo>
                  <a:pt x="624" y="1907"/>
                </a:lnTo>
                <a:lnTo>
                  <a:pt x="630" y="1916"/>
                </a:lnTo>
                <a:lnTo>
                  <a:pt x="638" y="1924"/>
                </a:lnTo>
                <a:lnTo>
                  <a:pt x="647" y="1930"/>
                </a:lnTo>
                <a:lnTo>
                  <a:pt x="658" y="1935"/>
                </a:lnTo>
                <a:lnTo>
                  <a:pt x="671" y="1939"/>
                </a:lnTo>
                <a:lnTo>
                  <a:pt x="671" y="1939"/>
                </a:lnTo>
                <a:lnTo>
                  <a:pt x="679" y="1941"/>
                </a:lnTo>
                <a:lnTo>
                  <a:pt x="686" y="1944"/>
                </a:lnTo>
                <a:lnTo>
                  <a:pt x="702" y="1952"/>
                </a:lnTo>
                <a:lnTo>
                  <a:pt x="702" y="1952"/>
                </a:lnTo>
                <a:lnTo>
                  <a:pt x="762" y="1972"/>
                </a:lnTo>
                <a:lnTo>
                  <a:pt x="792" y="1983"/>
                </a:lnTo>
                <a:lnTo>
                  <a:pt x="823" y="1992"/>
                </a:lnTo>
                <a:lnTo>
                  <a:pt x="823" y="1992"/>
                </a:lnTo>
                <a:close/>
              </a:path>
            </a:pathLst>
          </a:custGeom>
          <a:gradFill flip="none" rotWithShape="1">
            <a:gsLst>
              <a:gs pos="0">
                <a:srgbClr val="02635C">
                  <a:alpha val="3000"/>
                </a:srgbClr>
              </a:gs>
              <a:gs pos="100000">
                <a:srgbClr val="02635C">
                  <a:alpha val="5000"/>
                </a:srgb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zh-CN" altLang="en-US" sz="1800"/>
          </a:p>
        </p:txBody>
      </p:sp>
      <p:sp>
        <p:nvSpPr>
          <p:cNvPr id="10" name="矩形 9"/>
          <p:cNvSpPr/>
          <p:nvPr/>
        </p:nvSpPr>
        <p:spPr>
          <a:xfrm>
            <a:off x="0" y="-26126"/>
            <a:ext cx="12192000" cy="938212"/>
          </a:xfrm>
          <a:prstGeom prst="rect">
            <a:avLst/>
          </a:prstGeom>
          <a:solidFill>
            <a:srgbClr val="026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平行四边形 10"/>
          <p:cNvSpPr/>
          <p:nvPr/>
        </p:nvSpPr>
        <p:spPr>
          <a:xfrm flipH="1">
            <a:off x="636928" y="-26126"/>
            <a:ext cx="848972" cy="964338"/>
          </a:xfrm>
          <a:prstGeom prst="parallelogram">
            <a:avLst>
              <a:gd name="adj" fmla="val 69678"/>
            </a:avLst>
          </a:prstGeom>
          <a:solidFill>
            <a:schemeClr val="bg1"/>
          </a:solidFill>
          <a:ln>
            <a:noFill/>
          </a:ln>
          <a:effectLst>
            <a:outerShdw dist="152400" algn="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12"/>
          <p:cNvSpPr/>
          <p:nvPr/>
        </p:nvSpPr>
        <p:spPr>
          <a:xfrm>
            <a:off x="8936358" y="716280"/>
            <a:ext cx="3255643" cy="195806"/>
          </a:xfrm>
          <a:custGeom>
            <a:avLst/>
            <a:gdLst>
              <a:gd name="connsiteX0" fmla="*/ 299083 w 3255643"/>
              <a:gd name="connsiteY0" fmla="*/ 0 h 195806"/>
              <a:gd name="connsiteX1" fmla="*/ 299836 w 3255643"/>
              <a:gd name="connsiteY1" fmla="*/ 0 h 195806"/>
              <a:gd name="connsiteX2" fmla="*/ 3255643 w 3255643"/>
              <a:gd name="connsiteY2" fmla="*/ 0 h 195806"/>
              <a:gd name="connsiteX3" fmla="*/ 3255643 w 3255643"/>
              <a:gd name="connsiteY3" fmla="*/ 195806 h 195806"/>
              <a:gd name="connsiteX4" fmla="*/ 0 w 3255643"/>
              <a:gd name="connsiteY4" fmla="*/ 195806 h 195806"/>
              <a:gd name="connsiteX5" fmla="*/ 299083 w 3255643"/>
              <a:gd name="connsiteY5" fmla="*/ 492 h 19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5643" h="195806">
                <a:moveTo>
                  <a:pt x="299083" y="0"/>
                </a:moveTo>
                <a:lnTo>
                  <a:pt x="299836" y="0"/>
                </a:lnTo>
                <a:lnTo>
                  <a:pt x="3255643" y="0"/>
                </a:lnTo>
                <a:lnTo>
                  <a:pt x="3255643" y="195806"/>
                </a:lnTo>
                <a:lnTo>
                  <a:pt x="0" y="195806"/>
                </a:lnTo>
                <a:lnTo>
                  <a:pt x="299083" y="492"/>
                </a:lnTo>
                <a:close/>
              </a:path>
            </a:pathLst>
          </a:custGeom>
          <a:solidFill>
            <a:schemeClr val="bg1"/>
          </a:solidFill>
          <a:ln>
            <a:noFill/>
          </a:ln>
          <a:effectLst>
            <a:innerShdw dist="88900" dir="13500000">
              <a:srgbClr val="81B1AE">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Text Placeholder 2"/>
          <p:cNvSpPr>
            <a:spLocks noGrp="1"/>
          </p:cNvSpPr>
          <p:nvPr>
            <p:ph type="body" idx="1"/>
          </p:nvPr>
        </p:nvSpPr>
        <p:spPr>
          <a:xfrm>
            <a:off x="495300" y="1384663"/>
            <a:ext cx="11060973" cy="499278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fld id="{DC6A8535-C9BD-4D76-A873-2C7AB2EEE07F}" type="datetimeFigureOut">
              <a:rPr lang="zh-CN" altLang="en-US" smtClean="0"/>
              <a:t>2018/12/27</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AC539083-C0C9-4AE2-8011-5FEA92754B95}" type="slidenum">
              <a:rPr lang="zh-CN" altLang="en-US" smtClean="0"/>
              <a:t>‹#›</a:t>
            </a:fld>
            <a:endParaRPr lang="zh-CN" altLang="en-US"/>
          </a:p>
        </p:txBody>
      </p:sp>
      <p:sp>
        <p:nvSpPr>
          <p:cNvPr id="2" name="Title Placeholder 1"/>
          <p:cNvSpPr>
            <a:spLocks noGrp="1"/>
          </p:cNvSpPr>
          <p:nvPr>
            <p:ph type="title"/>
          </p:nvPr>
        </p:nvSpPr>
        <p:spPr>
          <a:xfrm>
            <a:off x="1592580" y="64448"/>
            <a:ext cx="7603671" cy="742694"/>
          </a:xfrm>
          <a:prstGeom prst="rect">
            <a:avLst/>
          </a:prstGeom>
        </p:spPr>
        <p:txBody>
          <a:bodyPr vert="horz" lIns="91440" tIns="45720" rIns="91440" bIns="45720" rtlCol="0" anchor="b">
            <a:noAutofit/>
          </a:bodyPr>
          <a:lstStyle/>
          <a:p>
            <a:r>
              <a:rPr lang="zh-CN" altLang="en-US" dirty="0" smtClean="0"/>
              <a:t>单击此处编辑母版标题样式</a:t>
            </a:r>
            <a:endParaRPr lang="en-US" dirty="0"/>
          </a:p>
        </p:txBody>
      </p:sp>
    </p:spTree>
    <p:extLst>
      <p:ext uri="{BB962C8B-B14F-4D97-AF65-F5344CB8AC3E}">
        <p14:creationId xmlns:p14="http://schemas.microsoft.com/office/powerpoint/2010/main" val="3768790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357188" indent="-357188" algn="l" defTabSz="914400" rtl="0" eaLnBrk="1" latinLnBrk="0" hangingPunct="1">
        <a:lnSpc>
          <a:spcPct val="90000"/>
        </a:lnSpc>
        <a:spcBef>
          <a:spcPts val="1800"/>
        </a:spcBef>
        <a:buClr>
          <a:schemeClr val="accent1">
            <a:lumMod val="75000"/>
          </a:schemeClr>
        </a:buClr>
        <a:buSzPct val="80000"/>
        <a:buFont typeface="Wingdings 2" panose="05020102010507070707" pitchFamily="18" charset="2"/>
        <a:buChar char=""/>
        <a:defRPr sz="2400" kern="1200">
          <a:solidFill>
            <a:schemeClr val="accent1">
              <a:lumMod val="75000"/>
            </a:schemeClr>
          </a:solidFill>
          <a:latin typeface="+mn-lt"/>
          <a:ea typeface="+mn-ea"/>
          <a:cs typeface="+mn-cs"/>
        </a:defRPr>
      </a:lvl1pPr>
      <a:lvl2pPr marL="357188" indent="-357188" algn="l" defTabSz="914400" rtl="0" eaLnBrk="1" latinLnBrk="0" hangingPunct="1">
        <a:lnSpc>
          <a:spcPct val="130000"/>
        </a:lnSpc>
        <a:spcBef>
          <a:spcPts val="0"/>
        </a:spcBef>
        <a:buFont typeface="Calibri" panose="020F0502020204030204" pitchFamily="34" charset="0"/>
        <a:buChar char=" "/>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信息</a:t>
            </a:r>
            <a:r>
              <a:rPr lang="zh-CN" altLang="en-US" dirty="0" smtClean="0"/>
              <a:t>素养、批判性思维与论文写作</a:t>
            </a:r>
            <a:endParaRPr lang="zh-CN" altLang="en-US" dirty="0"/>
          </a:p>
        </p:txBody>
      </p:sp>
      <p:sp>
        <p:nvSpPr>
          <p:cNvPr id="3" name="副标题 2"/>
          <p:cNvSpPr>
            <a:spLocks noGrp="1"/>
          </p:cNvSpPr>
          <p:nvPr>
            <p:ph type="subTitle" idx="1"/>
          </p:nvPr>
        </p:nvSpPr>
        <p:spPr/>
        <p:txBody>
          <a:bodyPr/>
          <a:lstStyle/>
          <a:p>
            <a:r>
              <a:rPr lang="zh-CN" altLang="en-US" dirty="0" smtClean="0"/>
              <a:t>南开大学图书馆：宋</a:t>
            </a:r>
            <a:r>
              <a:rPr lang="zh-CN" altLang="en-US" dirty="0"/>
              <a:t>灵超</a:t>
            </a:r>
          </a:p>
        </p:txBody>
      </p:sp>
      <p:pic>
        <p:nvPicPr>
          <p:cNvPr id="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8674" y="4466422"/>
            <a:ext cx="2198720" cy="219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775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信息素养</a:t>
            </a:r>
            <a:r>
              <a:rPr lang="zh-CN" altLang="en-US" dirty="0" smtClean="0"/>
              <a:t>的其他定义</a:t>
            </a:r>
            <a:endParaRPr lang="zh-CN" altLang="en-US" dirty="0"/>
          </a:p>
        </p:txBody>
      </p:sp>
      <p:sp>
        <p:nvSpPr>
          <p:cNvPr id="3" name="内容占位符 2"/>
          <p:cNvSpPr>
            <a:spLocks noGrp="1"/>
          </p:cNvSpPr>
          <p:nvPr>
            <p:ph idx="1"/>
          </p:nvPr>
        </p:nvSpPr>
        <p:spPr/>
        <p:txBody>
          <a:bodyPr/>
          <a:lstStyle/>
          <a:p>
            <a:pPr marL="342900" lvl="0" indent="-342900" fontAlgn="base">
              <a:spcBef>
                <a:spcPct val="20000"/>
              </a:spcBef>
              <a:spcAft>
                <a:spcPct val="0"/>
              </a:spcAft>
              <a:buClr>
                <a:srgbClr val="0066CC"/>
              </a:buClr>
              <a:buSzTx/>
              <a:buFont typeface="Wingdings" panose="05000000000000000000" pitchFamily="2" charset="2"/>
              <a:buChar char="§"/>
            </a:pPr>
            <a:r>
              <a:rPr lang="zh-CN" altLang="en-US" sz="2800" b="1" kern="0" dirty="0">
                <a:solidFill>
                  <a:srgbClr val="0000CC"/>
                </a:solidFill>
                <a:latin typeface="Arial"/>
                <a:ea typeface="宋体"/>
              </a:rPr>
              <a:t>信息素养是个综合性的概念，其基本内容包括：</a:t>
            </a:r>
          </a:p>
          <a:p>
            <a:pPr marL="342900" lvl="0" indent="-342900" fontAlgn="base">
              <a:spcBef>
                <a:spcPct val="20000"/>
              </a:spcBef>
              <a:spcAft>
                <a:spcPct val="0"/>
              </a:spcAft>
              <a:buClr>
                <a:srgbClr val="0066CC"/>
              </a:buClr>
              <a:buSzTx/>
              <a:buNone/>
            </a:pPr>
            <a:r>
              <a:rPr lang="zh-CN" altLang="en-US" sz="2800" b="1" kern="0" dirty="0">
                <a:solidFill>
                  <a:srgbClr val="0000CC"/>
                </a:solidFill>
                <a:latin typeface="Arial"/>
                <a:ea typeface="宋体"/>
              </a:rPr>
              <a:t>   </a:t>
            </a:r>
          </a:p>
          <a:p>
            <a:pPr marL="342900" lvl="0" indent="-342900" fontAlgn="base">
              <a:spcBef>
                <a:spcPct val="20000"/>
              </a:spcBef>
              <a:spcAft>
                <a:spcPct val="0"/>
              </a:spcAft>
              <a:buClr>
                <a:srgbClr val="0066CC"/>
              </a:buClr>
              <a:buSzTx/>
              <a:buNone/>
            </a:pPr>
            <a:r>
              <a:rPr lang="zh-CN" altLang="en-US" sz="2800" b="1" kern="0" dirty="0">
                <a:solidFill>
                  <a:srgbClr val="0000CC"/>
                </a:solidFill>
                <a:latin typeface="Arial"/>
                <a:ea typeface="宋体"/>
              </a:rPr>
              <a:t>           要有信息意识</a:t>
            </a:r>
          </a:p>
          <a:p>
            <a:pPr marL="342900" lvl="0" indent="-342900" fontAlgn="base">
              <a:spcBef>
                <a:spcPct val="20000"/>
              </a:spcBef>
              <a:spcAft>
                <a:spcPct val="0"/>
              </a:spcAft>
              <a:buClr>
                <a:srgbClr val="0066CC"/>
              </a:buClr>
              <a:buSzTx/>
              <a:buNone/>
            </a:pPr>
            <a:r>
              <a:rPr lang="zh-CN" altLang="en-US" sz="2800" b="1" kern="0" dirty="0">
                <a:solidFill>
                  <a:srgbClr val="0000CC"/>
                </a:solidFill>
                <a:latin typeface="Arial"/>
                <a:ea typeface="宋体"/>
              </a:rPr>
              <a:t>           能有效地利用信息源</a:t>
            </a:r>
          </a:p>
          <a:p>
            <a:pPr marL="342900" lvl="0" indent="-342900" fontAlgn="base">
              <a:spcBef>
                <a:spcPct val="20000"/>
              </a:spcBef>
              <a:spcAft>
                <a:spcPct val="0"/>
              </a:spcAft>
              <a:buClr>
                <a:srgbClr val="0066CC"/>
              </a:buClr>
              <a:buSzTx/>
              <a:buNone/>
            </a:pPr>
            <a:r>
              <a:rPr lang="zh-CN" altLang="en-US" sz="2800" b="1" kern="0" dirty="0">
                <a:solidFill>
                  <a:srgbClr val="0000CC"/>
                </a:solidFill>
                <a:latin typeface="Arial"/>
                <a:ea typeface="宋体"/>
              </a:rPr>
              <a:t>           能对信息进行</a:t>
            </a:r>
            <a:r>
              <a:rPr lang="zh-CN" altLang="en-US" sz="2800" b="1" i="1" kern="0" dirty="0">
                <a:solidFill>
                  <a:srgbClr val="E40000"/>
                </a:solidFill>
                <a:latin typeface="Arial"/>
                <a:ea typeface="宋体"/>
              </a:rPr>
              <a:t>批判性的思考</a:t>
            </a:r>
            <a:r>
              <a:rPr lang="zh-CN" altLang="en-US" sz="2800" b="1" kern="0" dirty="0">
                <a:solidFill>
                  <a:srgbClr val="0000CC"/>
                </a:solidFill>
                <a:latin typeface="Arial"/>
                <a:ea typeface="宋体"/>
              </a:rPr>
              <a:t>，并将有用的信息融合成自己的知识体系</a:t>
            </a:r>
          </a:p>
          <a:p>
            <a:pPr marL="342900" lvl="0" indent="-342900" fontAlgn="base">
              <a:spcBef>
                <a:spcPct val="20000"/>
              </a:spcBef>
              <a:spcAft>
                <a:spcPct val="0"/>
              </a:spcAft>
              <a:buClr>
                <a:srgbClr val="0066CC"/>
              </a:buClr>
              <a:buSzTx/>
              <a:buNone/>
            </a:pPr>
            <a:r>
              <a:rPr lang="zh-CN" altLang="en-US" sz="2800" b="1" kern="0" dirty="0">
                <a:solidFill>
                  <a:srgbClr val="0000CC"/>
                </a:solidFill>
                <a:latin typeface="Arial"/>
                <a:ea typeface="宋体"/>
              </a:rPr>
              <a:t>           能主动鉴别各类信息</a:t>
            </a:r>
          </a:p>
          <a:p>
            <a:pPr marL="342900" lvl="0" indent="-342900" fontAlgn="base">
              <a:spcBef>
                <a:spcPct val="20000"/>
              </a:spcBef>
              <a:spcAft>
                <a:spcPct val="0"/>
              </a:spcAft>
              <a:buClr>
                <a:srgbClr val="0066CC"/>
              </a:buClr>
              <a:buSzTx/>
              <a:buNone/>
            </a:pPr>
            <a:r>
              <a:rPr lang="zh-CN" altLang="en-US" sz="2800" b="1" kern="0" dirty="0">
                <a:solidFill>
                  <a:srgbClr val="0000CC"/>
                </a:solidFill>
                <a:latin typeface="Arial"/>
                <a:ea typeface="宋体"/>
              </a:rPr>
              <a:t>           获取所需信息并能</a:t>
            </a:r>
            <a:r>
              <a:rPr lang="zh-CN" altLang="en-US" sz="2800" b="1" i="1" kern="0" dirty="0">
                <a:solidFill>
                  <a:srgbClr val="E40000"/>
                </a:solidFill>
                <a:latin typeface="Arial"/>
                <a:ea typeface="宋体"/>
              </a:rPr>
              <a:t>评价和分析</a:t>
            </a:r>
          </a:p>
          <a:p>
            <a:pPr marL="342900" lvl="0" indent="-342900" fontAlgn="base">
              <a:spcBef>
                <a:spcPct val="20000"/>
              </a:spcBef>
              <a:spcAft>
                <a:spcPct val="0"/>
              </a:spcAft>
              <a:buClr>
                <a:srgbClr val="0066CC"/>
              </a:buClr>
              <a:buSzTx/>
              <a:buNone/>
            </a:pPr>
            <a:r>
              <a:rPr lang="zh-CN" altLang="en-US" sz="2800" b="1" kern="0" dirty="0">
                <a:solidFill>
                  <a:srgbClr val="0000CC"/>
                </a:solidFill>
                <a:latin typeface="Arial"/>
                <a:ea typeface="宋体"/>
              </a:rPr>
              <a:t>           具有开发和传播信息的能力等。</a:t>
            </a:r>
          </a:p>
          <a:p>
            <a:r>
              <a:rPr lang="zh-CN" altLang="en-US" dirty="0" smtClean="0"/>
              <a:t>引自南开大学商学院柯平教授的</a:t>
            </a:r>
            <a:r>
              <a:rPr lang="en-US" altLang="zh-CN" dirty="0" smtClean="0"/>
              <a:t>《</a:t>
            </a:r>
            <a:r>
              <a:rPr lang="zh-CN" altLang="en-US" dirty="0"/>
              <a:t>信息检索与信息素养</a:t>
            </a:r>
            <a:r>
              <a:rPr lang="zh-CN" altLang="en-US" dirty="0" smtClean="0"/>
              <a:t>概论</a:t>
            </a:r>
            <a:r>
              <a:rPr lang="en-US" altLang="zh-CN" dirty="0" smtClean="0"/>
              <a:t>》</a:t>
            </a:r>
            <a:endParaRPr lang="zh-CN" altLang="en-US" dirty="0"/>
          </a:p>
        </p:txBody>
      </p:sp>
    </p:spTree>
    <p:extLst>
      <p:ext uri="{BB962C8B-B14F-4D97-AF65-F5344CB8AC3E}">
        <p14:creationId xmlns:p14="http://schemas.microsoft.com/office/powerpoint/2010/main" val="2418666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5955" y="-89461"/>
            <a:ext cx="8438304" cy="742694"/>
          </a:xfrm>
        </p:spPr>
        <p:txBody>
          <a:bodyPr/>
          <a:lstStyle/>
          <a:p>
            <a:r>
              <a:rPr lang="zh-CN" altLang="en-US" dirty="0" smtClean="0"/>
              <a:t>美国</a:t>
            </a:r>
            <a:r>
              <a:rPr lang="en-US" altLang="zh-CN" dirty="0" smtClean="0"/>
              <a:t>2015</a:t>
            </a:r>
            <a:r>
              <a:rPr lang="zh-CN" altLang="en-US" dirty="0" smtClean="0"/>
              <a:t>年提出的</a:t>
            </a:r>
            <a:r>
              <a:rPr lang="en-US" altLang="zh-CN" dirty="0" smtClean="0"/>
              <a:t>《</a:t>
            </a:r>
            <a:r>
              <a:rPr lang="zh-CN" altLang="en-US" dirty="0" smtClean="0"/>
              <a:t>高等教育信息素养框架</a:t>
            </a:r>
            <a:r>
              <a:rPr lang="en-US" altLang="zh-CN" dirty="0" smtClean="0"/>
              <a:t>》</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886711053"/>
              </p:ext>
            </p:extLst>
          </p:nvPr>
        </p:nvGraphicFramePr>
        <p:xfrm>
          <a:off x="395710" y="653233"/>
          <a:ext cx="11292312" cy="6126480"/>
        </p:xfrm>
        <a:graphic>
          <a:graphicData uri="http://schemas.openxmlformats.org/drawingml/2006/table">
            <a:tbl>
              <a:tblPr firstRow="1" bandRow="1">
                <a:tableStyleId>{5C22544A-7EE6-4342-B048-85BDC9FD1C3A}</a:tableStyleId>
              </a:tblPr>
              <a:tblGrid>
                <a:gridCol w="1605104">
                  <a:extLst>
                    <a:ext uri="{9D8B030D-6E8A-4147-A177-3AD203B41FA5}">
                      <a16:colId xmlns:a16="http://schemas.microsoft.com/office/drawing/2014/main" val="3237340027"/>
                    </a:ext>
                  </a:extLst>
                </a:gridCol>
                <a:gridCol w="2372008">
                  <a:extLst>
                    <a:ext uri="{9D8B030D-6E8A-4147-A177-3AD203B41FA5}">
                      <a16:colId xmlns:a16="http://schemas.microsoft.com/office/drawing/2014/main" val="2040726542"/>
                    </a:ext>
                  </a:extLst>
                </a:gridCol>
                <a:gridCol w="1669044">
                  <a:extLst>
                    <a:ext uri="{9D8B030D-6E8A-4147-A177-3AD203B41FA5}">
                      <a16:colId xmlns:a16="http://schemas.microsoft.com/office/drawing/2014/main" val="3465379635"/>
                    </a:ext>
                  </a:extLst>
                </a:gridCol>
                <a:gridCol w="1882052">
                  <a:extLst>
                    <a:ext uri="{9D8B030D-6E8A-4147-A177-3AD203B41FA5}">
                      <a16:colId xmlns:a16="http://schemas.microsoft.com/office/drawing/2014/main" val="1376434844"/>
                    </a:ext>
                  </a:extLst>
                </a:gridCol>
                <a:gridCol w="1600326">
                  <a:extLst>
                    <a:ext uri="{9D8B030D-6E8A-4147-A177-3AD203B41FA5}">
                      <a16:colId xmlns:a16="http://schemas.microsoft.com/office/drawing/2014/main" val="2485600169"/>
                    </a:ext>
                  </a:extLst>
                </a:gridCol>
                <a:gridCol w="2163778">
                  <a:extLst>
                    <a:ext uri="{9D8B030D-6E8A-4147-A177-3AD203B41FA5}">
                      <a16:colId xmlns:a16="http://schemas.microsoft.com/office/drawing/2014/main" val="2318716639"/>
                    </a:ext>
                  </a:extLst>
                </a:gridCol>
              </a:tblGrid>
              <a:tr h="370840">
                <a:tc>
                  <a:txBody>
                    <a:bodyPr/>
                    <a:lstStyle/>
                    <a:p>
                      <a:r>
                        <a:rPr lang="zh-CN" altLang="en-US" dirty="0" smtClean="0"/>
                        <a:t>权威是构建的和语境的</a:t>
                      </a:r>
                    </a:p>
                    <a:p>
                      <a:endParaRPr lang="zh-CN" altLang="en-US" dirty="0"/>
                    </a:p>
                  </a:txBody>
                  <a:tcPr/>
                </a:tc>
                <a:tc>
                  <a:txBody>
                    <a:bodyPr/>
                    <a:lstStyle/>
                    <a:p>
                      <a:r>
                        <a:rPr lang="zh-CN" altLang="en-US" dirty="0" smtClean="0"/>
                        <a:t>信息创建是过程性的</a:t>
                      </a:r>
                    </a:p>
                    <a:p>
                      <a:endParaRPr lang="zh-CN" altLang="en-US" dirty="0"/>
                    </a:p>
                  </a:txBody>
                  <a:tcPr/>
                </a:tc>
                <a:tc>
                  <a:txBody>
                    <a:bodyPr/>
                    <a:lstStyle/>
                    <a:p>
                      <a:r>
                        <a:rPr lang="zh-CN" altLang="en-US" dirty="0" smtClean="0"/>
                        <a:t>信息具有价值</a:t>
                      </a:r>
                    </a:p>
                    <a:p>
                      <a:endParaRPr lang="zh-CN" altLang="en-US" dirty="0"/>
                    </a:p>
                  </a:txBody>
                  <a:tcPr/>
                </a:tc>
                <a:tc>
                  <a:txBody>
                    <a:bodyPr/>
                    <a:lstStyle/>
                    <a:p>
                      <a:r>
                        <a:rPr lang="zh-CN" altLang="en-US" dirty="0" smtClean="0"/>
                        <a:t>研究即探索</a:t>
                      </a:r>
                    </a:p>
                    <a:p>
                      <a:endParaRPr lang="zh-CN" altLang="en-US" dirty="0"/>
                    </a:p>
                  </a:txBody>
                  <a:tcPr/>
                </a:tc>
                <a:tc>
                  <a:txBody>
                    <a:bodyPr/>
                    <a:lstStyle/>
                    <a:p>
                      <a:r>
                        <a:rPr lang="zh-CN" altLang="en-US" dirty="0" smtClean="0"/>
                        <a:t>学术即交流</a:t>
                      </a:r>
                    </a:p>
                    <a:p>
                      <a:endParaRPr lang="zh-CN" altLang="en-US" dirty="0"/>
                    </a:p>
                  </a:txBody>
                  <a:tcPr/>
                </a:tc>
                <a:tc>
                  <a:txBody>
                    <a:bodyPr/>
                    <a:lstStyle/>
                    <a:p>
                      <a:r>
                        <a:rPr lang="zh-CN" altLang="en-US" dirty="0" smtClean="0"/>
                        <a:t>检索即策略性探索</a:t>
                      </a:r>
                    </a:p>
                    <a:p>
                      <a:endParaRPr lang="zh-CN" altLang="en-US" dirty="0"/>
                    </a:p>
                  </a:txBody>
                  <a:tcPr/>
                </a:tc>
                <a:extLst>
                  <a:ext uri="{0D108BD9-81ED-4DB2-BD59-A6C34878D82A}">
                    <a16:rowId xmlns:a16="http://schemas.microsoft.com/office/drawing/2014/main" val="29214780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1</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判断权威的不同类型（如学科知识、社会地位、特殊经验）</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2</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使用工具和标识判断来源的可信性，了解影响公信力的因素</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3</a:t>
                      </a:r>
                      <a:r>
                        <a:rPr kumimoji="0" lang="zh-CN" altLang="en-US" sz="1400" b="0" i="0" u="none" strike="noStrike" kern="1200" cap="none" spc="0" normalizeH="0" baseline="0" noProof="0" dirty="0" smtClean="0">
                          <a:ln>
                            <a:noFill/>
                          </a:ln>
                          <a:solidFill>
                            <a:srgbClr val="FF0000"/>
                          </a:solidFill>
                          <a:effectLst/>
                          <a:uLnTx/>
                          <a:uFillTx/>
                          <a:latin typeface="Arial"/>
                          <a:ea typeface="宋体"/>
                          <a:cs typeface="+mn-cs"/>
                        </a:rPr>
                        <a:t>了解有学者会挑战当前权威</a:t>
                      </a:r>
                      <a:endParaRPr kumimoji="0" lang="en-US" altLang="zh-CN" sz="1400" b="0" i="0" u="none" strike="noStrike" kern="1200" cap="none" spc="0" normalizeH="0" baseline="0" noProof="0" dirty="0" smtClean="0">
                        <a:ln>
                          <a:noFill/>
                        </a:ln>
                        <a:solidFill>
                          <a:srgbClr val="FF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4</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承认权威的内容可能是非正式的，包括各种媒体类型</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5</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承认自己可能正成为某一领域的权威，能认识到由此需要承担的责任，力求准确性、诚实，尊重知识产权</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6</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了解信息生态系统日趋社会化</a:t>
                      </a:r>
                    </a:p>
                    <a:p>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1</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有效表达不同信息创建过程的优势及其局限性</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2</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评估信息产品的创造过程和特定的信息需求之间是否契合</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3</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能区分新旧信息创建过程和传播模式之间的不同</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4</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承认由于包装各式不同，对统一信息可能具有不同的认识</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5</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识别包含静态或动态信息的格式的潜在价值</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6</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测定不同语境、不同格式类型的信息产品的价值</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7</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具备向新的信息产品转换知识的能力</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8</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了解自我选择将影响信息被使用的目的以及所传达的信息</a:t>
                      </a:r>
                    </a:p>
                    <a:p>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1</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通过适当的归因和引用称赞他人的原创成果</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2</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了解知识产权是由法律和社会构建的</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3</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能区分著作权、合理使用、开放存取的不同目的和特点</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4</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理解某些信息生产和传播者如何和为什么会被边缘化</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5</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了解信息及其交流的商品化对信息获取、产生于传播的影响</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6</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充分理解隐私和个人信息商品化的相关问题并做出明智选择</a:t>
                      </a:r>
                    </a:p>
                    <a:p>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1</a:t>
                      </a:r>
                      <a:r>
                        <a:rPr kumimoji="0" lang="zh-CN" altLang="en-US" sz="1400" b="0" i="0" u="none" strike="noStrike" kern="1200" cap="none" spc="0" normalizeH="0" baseline="0" noProof="0" dirty="0" smtClean="0">
                          <a:ln>
                            <a:noFill/>
                          </a:ln>
                          <a:solidFill>
                            <a:srgbClr val="FF0000"/>
                          </a:solidFill>
                          <a:effectLst/>
                          <a:uLnTx/>
                          <a:uFillTx/>
                          <a:latin typeface="Arial"/>
                          <a:ea typeface="宋体"/>
                          <a:cs typeface="+mn-cs"/>
                        </a:rPr>
                        <a:t>根据信息鸿沟提出研究问题，审视现存的可能矛盾的信息</a:t>
                      </a:r>
                      <a:endParaRPr kumimoji="0" lang="en-US" altLang="zh-CN" sz="1400" b="0" i="0" u="none" strike="noStrike" kern="1200" cap="none" spc="0" normalizeH="0" baseline="0" noProof="0" dirty="0" smtClean="0">
                        <a:ln>
                          <a:noFill/>
                        </a:ln>
                        <a:solidFill>
                          <a:srgbClr val="FF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2</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确定适当的调查范围</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3</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通过将复杂问题简单化进行研究</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4</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根据需要、环境和探究问题的类型，运用多种研究方法</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5</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管理收集的信息，评估差距或不足</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6</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以有意义的方式组织信息</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7</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综合从多个来源收集的观点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8</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根据对信息的分析和解释做出合理的结论</a:t>
                      </a:r>
                    </a:p>
                    <a:p>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1</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在信息生产中对做出贡献的他人成果进行引用</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2</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在适当的层次上为学术交流作出贡献</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3</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识别通过各种途径进入学术交流的障碍</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4</a:t>
                      </a:r>
                      <a:r>
                        <a:rPr kumimoji="0" lang="zh-CN" altLang="en-US" sz="1400" b="0" i="0" u="none" strike="noStrike" kern="1200" cap="none" spc="0" normalizeH="0" baseline="0" noProof="0" dirty="0" smtClean="0">
                          <a:ln>
                            <a:noFill/>
                          </a:ln>
                          <a:solidFill>
                            <a:srgbClr val="FF0000"/>
                          </a:solidFill>
                          <a:effectLst/>
                          <a:uLnTx/>
                          <a:uFillTx/>
                          <a:latin typeface="Arial"/>
                          <a:ea typeface="宋体"/>
                          <a:cs typeface="+mn-cs"/>
                        </a:rPr>
                        <a:t>批判性的评价他人在参与学术环境下作出的贡献</a:t>
                      </a:r>
                      <a:endParaRPr kumimoji="0" lang="en-US" altLang="zh-CN" sz="1400" b="0" i="0" u="none" strike="noStrike" kern="1200" cap="none" spc="0" normalizeH="0" baseline="0" noProof="0" dirty="0" smtClean="0">
                        <a:ln>
                          <a:noFill/>
                        </a:ln>
                        <a:solidFill>
                          <a:srgbClr val="FF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5</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识别学科知识中的主要资源</a:t>
                      </a:r>
                    </a:p>
                    <a:p>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1</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决定能满足信息需求的初始范围</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2</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识别可能产生某一主题或影响信息获取的兴趣团体</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3</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正确的利用发散性思维和收敛性思维进行检索</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4</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利用与信息需求和检索策略相匹配的合适的检索工具</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5</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根据检索结果设计和细化需求和检索策略</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6</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理解信息系统是如何组织的</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7</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正确运用不同的检索语言（如受控词汇、关键词、自然语言）</a:t>
                      </a:r>
                      <a:endPar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8</a:t>
                      </a:r>
                      <a:r>
                        <a:rPr kumimoji="0" lang="zh-CN" altLang="en-US" sz="1400" b="0" i="0" u="none" strike="noStrike" kern="1200" cap="none" spc="0" normalizeH="0" baseline="0" noProof="0" dirty="0" smtClean="0">
                          <a:ln>
                            <a:noFill/>
                          </a:ln>
                          <a:solidFill>
                            <a:srgbClr val="000000"/>
                          </a:solidFill>
                          <a:effectLst/>
                          <a:uLnTx/>
                          <a:uFillTx/>
                          <a:latin typeface="Arial"/>
                          <a:ea typeface="宋体"/>
                          <a:cs typeface="+mn-cs"/>
                        </a:rPr>
                        <a:t>有效的管理检索过程和结果</a:t>
                      </a:r>
                    </a:p>
                    <a:p>
                      <a:endParaRPr lang="zh-CN" altLang="en-US" sz="1400" dirty="0"/>
                    </a:p>
                  </a:txBody>
                  <a:tcPr/>
                </a:tc>
                <a:extLst>
                  <a:ext uri="{0D108BD9-81ED-4DB2-BD59-A6C34878D82A}">
                    <a16:rowId xmlns:a16="http://schemas.microsoft.com/office/drawing/2014/main" val="3757928340"/>
                  </a:ext>
                </a:extLst>
              </a:tr>
            </a:tbl>
          </a:graphicData>
        </a:graphic>
      </p:graphicFrame>
    </p:spTree>
    <p:extLst>
      <p:ext uri="{BB962C8B-B14F-4D97-AF65-F5344CB8AC3E}">
        <p14:creationId xmlns:p14="http://schemas.microsoft.com/office/powerpoint/2010/main" val="2049049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30980" y="62753"/>
            <a:ext cx="3705561" cy="742694"/>
          </a:xfrm>
        </p:spPr>
        <p:txBody>
          <a:bodyPr/>
          <a:lstStyle/>
          <a:p>
            <a:r>
              <a:rPr lang="zh-CN" altLang="en-US" dirty="0" smtClean="0"/>
              <a:t>权威不可盲从</a:t>
            </a:r>
            <a:endParaRPr lang="zh-CN" altLang="en-US" dirty="0"/>
          </a:p>
        </p:txBody>
      </p:sp>
      <p:sp>
        <p:nvSpPr>
          <p:cNvPr id="3" name="内容占位符 2"/>
          <p:cNvSpPr>
            <a:spLocks noGrp="1"/>
          </p:cNvSpPr>
          <p:nvPr>
            <p:ph idx="1"/>
          </p:nvPr>
        </p:nvSpPr>
        <p:spPr>
          <a:xfrm>
            <a:off x="495300" y="1017110"/>
            <a:ext cx="11060973" cy="4992783"/>
          </a:xfrm>
        </p:spPr>
        <p:txBody>
          <a:bodyPr>
            <a:normAutofit lnSpcReduction="10000"/>
          </a:bodyPr>
          <a:lstStyle/>
          <a:p>
            <a:r>
              <a:rPr lang="zh-CN" altLang="en-US" dirty="0" smtClean="0"/>
              <a:t>         </a:t>
            </a:r>
            <a:r>
              <a:rPr lang="en-US" altLang="zh-CN" dirty="0" smtClean="0"/>
              <a:t>2018</a:t>
            </a:r>
            <a:r>
              <a:rPr lang="zh-CN" altLang="en-US" dirty="0" smtClean="0"/>
              <a:t>年</a:t>
            </a:r>
            <a:r>
              <a:rPr lang="en-US" altLang="zh-CN" dirty="0"/>
              <a:t>10</a:t>
            </a:r>
            <a:r>
              <a:rPr lang="zh-CN" altLang="en-US" dirty="0"/>
              <a:t>月中旬，美国哈佛大学医学院发布一项内部调查结果，认定曾在该机构任职的干细胞领域顶尖专家皮耶罗</a:t>
            </a:r>
            <a:r>
              <a:rPr lang="en-US" altLang="zh-CN" dirty="0"/>
              <a:t>·</a:t>
            </a:r>
            <a:r>
              <a:rPr lang="zh-CN" altLang="en-US" dirty="0"/>
              <a:t>安韦萨教授有</a:t>
            </a:r>
            <a:r>
              <a:rPr lang="en-US" altLang="zh-CN" dirty="0"/>
              <a:t>31</a:t>
            </a:r>
            <a:r>
              <a:rPr lang="zh-CN" altLang="en-US" dirty="0"/>
              <a:t>篇学术论文存在实验数据造假，需要撤稿。</a:t>
            </a:r>
          </a:p>
          <a:p>
            <a:r>
              <a:rPr lang="zh-CN" altLang="en-US" dirty="0"/>
              <a:t>　　一石激起千层浪，全球学术界大为震惊。长达</a:t>
            </a:r>
            <a:r>
              <a:rPr lang="en-US" altLang="zh-CN" dirty="0"/>
              <a:t>17</a:t>
            </a:r>
            <a:r>
              <a:rPr lang="zh-CN" altLang="en-US" dirty="0"/>
              <a:t>年来，安韦萨被视为心肌再生领域的开创者和“祖师爷”，世界各国研究者都试图追随他的脚步，实现修复心脏这个充满希望的梦想</a:t>
            </a:r>
            <a:r>
              <a:rPr lang="zh-CN" altLang="en-US" dirty="0" smtClean="0"/>
              <a:t>。</a:t>
            </a:r>
            <a:endParaRPr lang="en-US" altLang="zh-CN" dirty="0" smtClean="0"/>
          </a:p>
          <a:p>
            <a:r>
              <a:rPr lang="zh-CN" altLang="en-US" dirty="0" smtClean="0"/>
              <a:t>         安韦萨</a:t>
            </a:r>
            <a:r>
              <a:rPr lang="zh-CN" altLang="en-US" dirty="0"/>
              <a:t>最早在</a:t>
            </a:r>
            <a:r>
              <a:rPr lang="en-US" altLang="zh-CN" dirty="0"/>
              <a:t>2001</a:t>
            </a:r>
            <a:r>
              <a:rPr lang="zh-CN" altLang="en-US" dirty="0"/>
              <a:t>年发表论文，宣称利用干细胞可以实现受损心肌再生，这一研究成果迅速引发轰动，全球学术界惊呼安韦萨开创了一个全新的领域</a:t>
            </a:r>
            <a:r>
              <a:rPr lang="zh-CN" altLang="en-US" dirty="0" smtClean="0"/>
              <a:t>。</a:t>
            </a:r>
            <a:endParaRPr lang="en-US" altLang="zh-CN" dirty="0" smtClean="0"/>
          </a:p>
          <a:p>
            <a:r>
              <a:rPr lang="zh-CN" altLang="en-US" dirty="0" smtClean="0"/>
              <a:t>          位于</a:t>
            </a:r>
            <a:r>
              <a:rPr lang="zh-CN" altLang="en-US" dirty="0"/>
              <a:t>美国旧金山的格拉德斯通研究院心血管研究人员伯努瓦</a:t>
            </a:r>
            <a:r>
              <a:rPr lang="en-US" altLang="zh-CN" dirty="0"/>
              <a:t>·</a:t>
            </a:r>
            <a:r>
              <a:rPr lang="zh-CN" altLang="en-US" dirty="0"/>
              <a:t>布鲁诺回忆说，当一些同行对安韦萨的论文提出质疑时，安韦萨反唇相讥，“你们这些家伙不懂该怎么做实验”。“许多实验室于是回复道，‘那好吧，我们迎接挑战。我们会再次尝试。</a:t>
            </a:r>
          </a:p>
          <a:p>
            <a:pPr marL="0" indent="0">
              <a:buNone/>
            </a:pPr>
            <a:r>
              <a:rPr lang="zh-CN" altLang="en-US" dirty="0" smtClean="0"/>
              <a:t>（以上信息引自新华网，</a:t>
            </a:r>
            <a:r>
              <a:rPr lang="en-US" altLang="zh-CN" dirty="0"/>
              <a:t>http://www.xinhuanet.com/2018-11/25/c_1123762835.htm</a:t>
            </a:r>
            <a:r>
              <a:rPr lang="zh-CN" altLang="en-US" dirty="0" smtClean="0"/>
              <a:t>）</a:t>
            </a:r>
            <a:endParaRPr lang="zh-CN" altLang="en-US" dirty="0"/>
          </a:p>
        </p:txBody>
      </p:sp>
      <p:pic>
        <p:nvPicPr>
          <p:cNvPr id="4" name="图片 3"/>
          <p:cNvPicPr>
            <a:picLocks noChangeAspect="1"/>
          </p:cNvPicPr>
          <p:nvPr/>
        </p:nvPicPr>
        <p:blipFill>
          <a:blip r:embed="rId2"/>
          <a:stretch>
            <a:fillRect/>
          </a:stretch>
        </p:blipFill>
        <p:spPr>
          <a:xfrm>
            <a:off x="9897036" y="5767339"/>
            <a:ext cx="1659237" cy="908433"/>
          </a:xfrm>
          <a:prstGeom prst="rect">
            <a:avLst/>
          </a:prstGeom>
        </p:spPr>
      </p:pic>
    </p:spTree>
    <p:extLst>
      <p:ext uri="{BB962C8B-B14F-4D97-AF65-F5344CB8AC3E}">
        <p14:creationId xmlns:p14="http://schemas.microsoft.com/office/powerpoint/2010/main" val="2007821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3121" y="0"/>
            <a:ext cx="4566173" cy="742694"/>
          </a:xfrm>
        </p:spPr>
        <p:txBody>
          <a:bodyPr/>
          <a:lstStyle/>
          <a:p>
            <a:r>
              <a:rPr lang="zh-CN" altLang="en-US" dirty="0" smtClean="0"/>
              <a:t>信息不可以盲目的相信</a:t>
            </a:r>
            <a:endParaRPr lang="zh-CN" altLang="en-US" dirty="0"/>
          </a:p>
        </p:txBody>
      </p:sp>
      <p:sp>
        <p:nvSpPr>
          <p:cNvPr id="3" name="内容占位符 2"/>
          <p:cNvSpPr>
            <a:spLocks noGrp="1"/>
          </p:cNvSpPr>
          <p:nvPr>
            <p:ph idx="1"/>
          </p:nvPr>
        </p:nvSpPr>
        <p:spPr>
          <a:xfrm>
            <a:off x="468406" y="1044004"/>
            <a:ext cx="11060973" cy="5500231"/>
          </a:xfrm>
        </p:spPr>
        <p:txBody>
          <a:bodyPr/>
          <a:lstStyle/>
          <a:p>
            <a:r>
              <a:rPr lang="zh-CN" altLang="en-US" dirty="0"/>
              <a:t>据看看新闻</a:t>
            </a:r>
            <a:r>
              <a:rPr lang="en-US" altLang="zh-CN" dirty="0"/>
              <a:t>8</a:t>
            </a:r>
            <a:r>
              <a:rPr lang="zh-CN" altLang="en-US" dirty="0"/>
              <a:t>月</a:t>
            </a:r>
            <a:r>
              <a:rPr lang="en-US" altLang="zh-CN" dirty="0"/>
              <a:t>27</a:t>
            </a:r>
            <a:r>
              <a:rPr lang="zh-CN" altLang="en-US" dirty="0"/>
              <a:t>日报道</a:t>
            </a:r>
            <a:r>
              <a:rPr lang="zh-CN" altLang="en-US" dirty="0" smtClean="0"/>
              <a:t>，</a:t>
            </a:r>
            <a:r>
              <a:rPr lang="en-US" altLang="zh-CN" dirty="0" smtClean="0"/>
              <a:t>8</a:t>
            </a:r>
            <a:r>
              <a:rPr lang="zh-CN" altLang="en-US" dirty="0"/>
              <a:t>月</a:t>
            </a:r>
            <a:r>
              <a:rPr lang="en-US" altLang="zh-CN" dirty="0"/>
              <a:t>20</a:t>
            </a:r>
            <a:r>
              <a:rPr lang="zh-CN" altLang="en-US" dirty="0"/>
              <a:t>日，安女士和丈夫去游泳，在泳池里，两个</a:t>
            </a:r>
            <a:r>
              <a:rPr lang="en-US" altLang="zh-CN" dirty="0"/>
              <a:t>13</a:t>
            </a:r>
            <a:r>
              <a:rPr lang="zh-CN" altLang="en-US" dirty="0"/>
              <a:t>岁男生可能冒犯了安女士，安女士让他道歉，但男生拒绝道歉，并朝其吐口水，做鬼脸，还有一系列侮辱性动作。安女士老公看不下去了，情绪有点激动，便冲过去将该学生朝水里按</a:t>
            </a:r>
            <a:r>
              <a:rPr lang="zh-CN" altLang="en-US" dirty="0" smtClean="0"/>
              <a:t>。</a:t>
            </a:r>
            <a:endParaRPr lang="en-US" altLang="zh-CN" dirty="0" smtClean="0"/>
          </a:p>
          <a:p>
            <a:r>
              <a:rPr lang="zh-CN" altLang="en-US" dirty="0"/>
              <a:t>张医生称，他们（安女士及丈夫，观察者网注）也从没说过打人是对的。之后，男生的妈妈带着家属和朋友一起在游泳馆浴室里打了安女士。最后双方报警处理，警方介入，安女士丈夫道歉并录了口供，警察让他们私下协调。看看新闻</a:t>
            </a:r>
            <a:r>
              <a:rPr lang="en-US" altLang="zh-CN" dirty="0" err="1"/>
              <a:t>Knews</a:t>
            </a:r>
            <a:r>
              <a:rPr lang="zh-CN" altLang="en-US" dirty="0"/>
              <a:t>称，出了警局安女士老公当场给孩子道歉</a:t>
            </a:r>
            <a:r>
              <a:rPr lang="zh-CN" altLang="en-US" dirty="0" smtClean="0"/>
              <a:t>。</a:t>
            </a:r>
            <a:endParaRPr lang="zh-CN" altLang="en-US" dirty="0"/>
          </a:p>
          <a:p>
            <a:r>
              <a:rPr lang="zh-CN" altLang="en-US" dirty="0"/>
              <a:t>但第二天男孩家人找到安医生和她老公的单位大吵大闹，并让安医生单位的领导把她开除。之后，安医生情绪变得很差，并请了几天公休假</a:t>
            </a:r>
            <a:r>
              <a:rPr lang="zh-CN" altLang="en-US" dirty="0" smtClean="0"/>
              <a:t>。</a:t>
            </a:r>
            <a:endParaRPr lang="en-US" altLang="zh-CN" dirty="0" smtClean="0"/>
          </a:p>
          <a:p>
            <a:r>
              <a:rPr lang="zh-CN" altLang="en-US" dirty="0"/>
              <a:t>值得注意的是，张医生说，警方的具体说法还没出来，孩子家人就把剪辑过的视频发在网上，各种各样的人开始抨击安女士和她的丈夫，各种谩骂。安女士不堪卷入舆论漩涡，选择</a:t>
            </a:r>
            <a:r>
              <a:rPr lang="zh-CN" altLang="en-US" dirty="0" smtClean="0"/>
              <a:t>自杀。</a:t>
            </a:r>
            <a:endParaRPr lang="zh-CN" altLang="en-US" dirty="0"/>
          </a:p>
        </p:txBody>
      </p:sp>
    </p:spTree>
    <p:extLst>
      <p:ext uri="{BB962C8B-B14F-4D97-AF65-F5344CB8AC3E}">
        <p14:creationId xmlns:p14="http://schemas.microsoft.com/office/powerpoint/2010/main" val="3377539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19992" y="0"/>
            <a:ext cx="3938644" cy="742694"/>
          </a:xfrm>
        </p:spPr>
        <p:txBody>
          <a:bodyPr/>
          <a:lstStyle/>
          <a:p>
            <a:r>
              <a:rPr lang="zh-CN" altLang="en-US" dirty="0" smtClean="0"/>
              <a:t>批判性思维测试</a:t>
            </a:r>
            <a:r>
              <a:rPr lang="en-US" altLang="zh-CN" dirty="0" smtClean="0"/>
              <a:t>1</a:t>
            </a:r>
            <a:endParaRPr lang="zh-CN" altLang="en-US" dirty="0"/>
          </a:p>
        </p:txBody>
      </p:sp>
      <p:sp>
        <p:nvSpPr>
          <p:cNvPr id="3" name="内容占位符 2"/>
          <p:cNvSpPr>
            <a:spLocks noGrp="1"/>
          </p:cNvSpPr>
          <p:nvPr>
            <p:ph idx="1"/>
          </p:nvPr>
        </p:nvSpPr>
        <p:spPr/>
        <p:txBody>
          <a:bodyPr/>
          <a:lstStyle/>
          <a:p>
            <a:r>
              <a:rPr lang="zh-CN" altLang="en-US" dirty="0" smtClean="0"/>
              <a:t>妈妈：你怎么能这样对我说话呢？我可是你妈妈呀！</a:t>
            </a:r>
            <a:endParaRPr lang="en-US" altLang="zh-CN" dirty="0" smtClean="0"/>
          </a:p>
          <a:p>
            <a:r>
              <a:rPr lang="zh-CN" altLang="en-US" dirty="0" smtClean="0"/>
              <a:t>香草：那您又是怎样跟姥姥说话的呢？</a:t>
            </a:r>
            <a:endParaRPr lang="en-US" altLang="zh-CN" dirty="0" smtClean="0"/>
          </a:p>
          <a:p>
            <a:endParaRPr lang="en-US" altLang="zh-CN" dirty="0"/>
          </a:p>
        </p:txBody>
      </p:sp>
      <p:sp>
        <p:nvSpPr>
          <p:cNvPr id="4" name="矩形 3"/>
          <p:cNvSpPr/>
          <p:nvPr/>
        </p:nvSpPr>
        <p:spPr>
          <a:xfrm>
            <a:off x="3241139" y="3612333"/>
            <a:ext cx="6265000" cy="1367073"/>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假设：</a:t>
            </a:r>
            <a:r>
              <a:rPr lang="en-US" altLang="zh-CN" dirty="0" smtClean="0"/>
              <a:t>A</a:t>
            </a:r>
            <a:r>
              <a:rPr lang="zh-CN" altLang="en-US" dirty="0" smtClean="0"/>
              <a:t>这么做了，所以</a:t>
            </a:r>
            <a:r>
              <a:rPr lang="en-US" altLang="zh-CN" dirty="0" smtClean="0"/>
              <a:t>B</a:t>
            </a:r>
            <a:r>
              <a:rPr lang="zh-CN" altLang="en-US" dirty="0" smtClean="0"/>
              <a:t>也可以这么做</a:t>
            </a:r>
            <a:endParaRPr lang="en-US" altLang="zh-CN" dirty="0" smtClean="0"/>
          </a:p>
          <a:p>
            <a:pPr algn="ctr"/>
            <a:r>
              <a:rPr lang="zh-CN" altLang="en-US" dirty="0" smtClean="0"/>
              <a:t>     现实：</a:t>
            </a:r>
            <a:r>
              <a:rPr lang="en-US" altLang="zh-CN" dirty="0" smtClean="0"/>
              <a:t>A</a:t>
            </a:r>
            <a:r>
              <a:rPr lang="zh-CN" altLang="en-US" dirty="0" smtClean="0"/>
              <a:t>去抢劫，</a:t>
            </a:r>
            <a:r>
              <a:rPr lang="en-US" altLang="zh-CN" dirty="0" smtClean="0"/>
              <a:t>B</a:t>
            </a:r>
            <a:r>
              <a:rPr lang="zh-CN" altLang="en-US" dirty="0" smtClean="0"/>
              <a:t>是否也可以去抢劫呢？</a:t>
            </a:r>
            <a:endParaRPr lang="en-US" altLang="zh-CN" dirty="0" smtClean="0"/>
          </a:p>
        </p:txBody>
      </p:sp>
    </p:spTree>
    <p:extLst>
      <p:ext uri="{BB962C8B-B14F-4D97-AF65-F5344CB8AC3E}">
        <p14:creationId xmlns:p14="http://schemas.microsoft.com/office/powerpoint/2010/main" val="283458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60016" y="0"/>
            <a:ext cx="3696596" cy="742694"/>
          </a:xfrm>
        </p:spPr>
        <p:txBody>
          <a:bodyPr/>
          <a:lstStyle/>
          <a:p>
            <a:r>
              <a:rPr lang="zh-CN" altLang="en-US" dirty="0" smtClean="0"/>
              <a:t>批判性思维测试</a:t>
            </a:r>
            <a:r>
              <a:rPr lang="en-US" altLang="zh-CN" dirty="0" smtClean="0"/>
              <a:t>2</a:t>
            </a:r>
            <a:endParaRPr lang="zh-CN" altLang="en-US" dirty="0"/>
          </a:p>
        </p:txBody>
      </p:sp>
      <p:sp>
        <p:nvSpPr>
          <p:cNvPr id="3" name="内容占位符 2"/>
          <p:cNvSpPr>
            <a:spLocks noGrp="1"/>
          </p:cNvSpPr>
          <p:nvPr>
            <p:ph idx="1"/>
          </p:nvPr>
        </p:nvSpPr>
        <p:spPr/>
        <p:txBody>
          <a:bodyPr>
            <a:normAutofit/>
          </a:bodyPr>
          <a:lstStyle/>
          <a:p>
            <a:r>
              <a:rPr lang="zh-CN" altLang="en-US" sz="3200" dirty="0"/>
              <a:t>在</a:t>
            </a:r>
            <a:r>
              <a:rPr lang="zh-CN" altLang="en-US" sz="3200" dirty="0" smtClean="0"/>
              <a:t>美国与西班牙作战期间，纽约市民的死亡率是</a:t>
            </a:r>
            <a:r>
              <a:rPr lang="en-US" altLang="zh-CN" sz="3200" dirty="0" smtClean="0"/>
              <a:t>1.6%</a:t>
            </a:r>
            <a:r>
              <a:rPr lang="zh-CN" altLang="en-US" sz="3200" dirty="0" smtClean="0"/>
              <a:t>，而美国海军的死亡率仅为</a:t>
            </a:r>
            <a:r>
              <a:rPr lang="en-US" altLang="zh-CN" sz="3200" dirty="0" smtClean="0"/>
              <a:t>0.9%</a:t>
            </a:r>
            <a:r>
              <a:rPr lang="zh-CN" altLang="en-US" sz="3200" dirty="0" smtClean="0"/>
              <a:t>。欢迎广大青年投入海军，美国海军的死亡率比纽约市民的死亡率还要低。（美国海军的征兵广告，引自</a:t>
            </a:r>
            <a:r>
              <a:rPr lang="en-US" altLang="zh-CN" sz="3200" dirty="0" smtClean="0"/>
              <a:t>《</a:t>
            </a:r>
            <a:r>
              <a:rPr lang="zh-CN" altLang="en-US" sz="3200" dirty="0" smtClean="0"/>
              <a:t>如何进行批判</a:t>
            </a:r>
            <a:r>
              <a:rPr lang="en-US" altLang="zh-CN" sz="3200" dirty="0" smtClean="0"/>
              <a:t>——</a:t>
            </a:r>
            <a:r>
              <a:rPr lang="zh-CN" altLang="en-US" sz="3200" dirty="0" smtClean="0"/>
              <a:t>孟子的愤怒与苏格拉底的忧伤</a:t>
            </a:r>
            <a:r>
              <a:rPr lang="en-US" altLang="zh-CN" sz="3200" dirty="0" smtClean="0"/>
              <a:t>》</a:t>
            </a:r>
            <a:r>
              <a:rPr lang="zh-CN" altLang="en-US" sz="3200" dirty="0" smtClean="0"/>
              <a:t>）</a:t>
            </a:r>
            <a:endParaRPr lang="zh-CN" altLang="en-US" sz="3200" dirty="0"/>
          </a:p>
        </p:txBody>
      </p:sp>
      <p:sp>
        <p:nvSpPr>
          <p:cNvPr id="4" name="矩形 3"/>
          <p:cNvSpPr/>
          <p:nvPr/>
        </p:nvSpPr>
        <p:spPr>
          <a:xfrm>
            <a:off x="4689695" y="4354716"/>
            <a:ext cx="3096284" cy="9506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数据不可比</a:t>
            </a:r>
            <a:endParaRPr lang="zh-CN" altLang="en-US" dirty="0"/>
          </a:p>
        </p:txBody>
      </p:sp>
    </p:spTree>
    <p:extLst>
      <p:ext uri="{BB962C8B-B14F-4D97-AF65-F5344CB8AC3E}">
        <p14:creationId xmlns:p14="http://schemas.microsoft.com/office/powerpoint/2010/main" val="16693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46134" y="82377"/>
            <a:ext cx="2468432" cy="742694"/>
          </a:xfrm>
        </p:spPr>
        <p:txBody>
          <a:bodyPr/>
          <a:lstStyle/>
          <a:p>
            <a:r>
              <a:rPr lang="zh-CN" altLang="en-US" dirty="0" smtClean="0"/>
              <a:t>批判性思维</a:t>
            </a:r>
            <a:endParaRPr lang="zh-CN" altLang="en-US" dirty="0"/>
          </a:p>
        </p:txBody>
      </p:sp>
      <p:sp>
        <p:nvSpPr>
          <p:cNvPr id="3" name="内容占位符 2"/>
          <p:cNvSpPr>
            <a:spLocks noGrp="1"/>
          </p:cNvSpPr>
          <p:nvPr>
            <p:ph idx="1"/>
          </p:nvPr>
        </p:nvSpPr>
        <p:spPr>
          <a:xfrm>
            <a:off x="495300" y="1384664"/>
            <a:ext cx="11060973" cy="3467994"/>
          </a:xfrm>
        </p:spPr>
        <p:txBody>
          <a:bodyPr/>
          <a:lstStyle/>
          <a:p>
            <a:r>
              <a:rPr lang="zh-CN" altLang="en-US" dirty="0" smtClean="0"/>
              <a:t>从广义上讲，批判性思维是指一种训练有素的自导式思维，它意在通过公正的方法使推理的质量达到最高水平。</a:t>
            </a:r>
            <a:endParaRPr lang="en-US" altLang="zh-CN" dirty="0" smtClean="0"/>
          </a:p>
          <a:p>
            <a:r>
              <a:rPr lang="zh-CN" altLang="en-US" dirty="0" smtClean="0"/>
              <a:t>简而言之，批判性思维就是自导、自律、自我监督和自我矫正式的思维。它需要人们拥有严格的优秀标准，并注意使用这种思维；它需要人们彼此之间进行有效沟通，具备解决问题的能力，并承诺克服自身天真的利己主义和社会中心主</a:t>
            </a:r>
            <a:r>
              <a:rPr lang="zh-CN" altLang="en-US" dirty="0"/>
              <a:t>义</a:t>
            </a:r>
            <a:r>
              <a:rPr lang="zh-CN" altLang="en-US" dirty="0" smtClean="0"/>
              <a:t>。</a:t>
            </a:r>
            <a:endParaRPr lang="en-US" altLang="zh-CN" dirty="0" smtClean="0"/>
          </a:p>
          <a:p>
            <a:pPr marL="0" indent="0">
              <a:buNone/>
            </a:pPr>
            <a:r>
              <a:rPr lang="zh-CN" altLang="en-US" dirty="0" smtClean="0"/>
              <a:t>（以上两个定义引自美 </a:t>
            </a:r>
            <a:r>
              <a:rPr lang="en-US" altLang="zh-CN" dirty="0"/>
              <a:t>Richard Paul, Linda Elder </a:t>
            </a:r>
            <a:r>
              <a:rPr lang="zh-CN" altLang="en-US" dirty="0"/>
              <a:t>焦方芳译</a:t>
            </a:r>
            <a:r>
              <a:rPr lang="en-US" altLang="zh-CN" dirty="0"/>
              <a:t>《</a:t>
            </a:r>
            <a:r>
              <a:rPr lang="zh-CN" altLang="en-US" dirty="0"/>
              <a:t>批判性思维工具</a:t>
            </a:r>
            <a:r>
              <a:rPr lang="en-US" altLang="zh-CN" dirty="0"/>
              <a:t>》</a:t>
            </a:r>
            <a:r>
              <a:rPr lang="zh-CN" altLang="en-US" dirty="0" smtClean="0"/>
              <a:t>）</a:t>
            </a:r>
            <a:endParaRPr lang="zh-CN" altLang="en-US" dirty="0"/>
          </a:p>
        </p:txBody>
      </p:sp>
    </p:spTree>
    <p:extLst>
      <p:ext uri="{BB962C8B-B14F-4D97-AF65-F5344CB8AC3E}">
        <p14:creationId xmlns:p14="http://schemas.microsoft.com/office/powerpoint/2010/main" val="1848003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如何才能让自己拥有批判性思维呢？</a:t>
            </a:r>
            <a:endParaRPr lang="zh-CN" altLang="en-US" dirty="0"/>
          </a:p>
        </p:txBody>
      </p:sp>
      <p:sp>
        <p:nvSpPr>
          <p:cNvPr id="3" name="内容占位符 2"/>
          <p:cNvSpPr>
            <a:spLocks noGrp="1"/>
          </p:cNvSpPr>
          <p:nvPr>
            <p:ph idx="1"/>
          </p:nvPr>
        </p:nvSpPr>
        <p:spPr>
          <a:xfrm>
            <a:off x="495300" y="1384663"/>
            <a:ext cx="11060973" cy="4962349"/>
          </a:xfrm>
        </p:spPr>
        <p:txBody>
          <a:bodyPr>
            <a:normAutofit lnSpcReduction="10000"/>
          </a:bodyPr>
          <a:lstStyle/>
          <a:p>
            <a:r>
              <a:rPr lang="zh-CN" altLang="en-US" dirty="0" smtClean="0"/>
              <a:t>揭露自己的无知</a:t>
            </a:r>
            <a:endParaRPr lang="en-US" altLang="zh-CN" dirty="0" smtClean="0"/>
          </a:p>
          <a:p>
            <a:r>
              <a:rPr lang="zh-CN" altLang="en-US" dirty="0"/>
              <a:t>努力</a:t>
            </a:r>
            <a:r>
              <a:rPr lang="zh-CN" altLang="en-US" dirty="0" smtClean="0"/>
              <a:t>做到表里如一：揭露自己虚伪的一面</a:t>
            </a:r>
            <a:endParaRPr lang="en-US" altLang="zh-CN" dirty="0" smtClean="0"/>
          </a:p>
          <a:p>
            <a:r>
              <a:rPr lang="zh-CN" altLang="en-US" dirty="0" smtClean="0"/>
              <a:t>学会换位思考</a:t>
            </a:r>
            <a:endParaRPr lang="en-US" altLang="zh-CN" dirty="0" smtClean="0"/>
          </a:p>
          <a:p>
            <a:r>
              <a:rPr lang="zh-CN" altLang="en-US" dirty="0" smtClean="0"/>
              <a:t>不要随波逐流，要独立思考</a:t>
            </a:r>
            <a:endParaRPr lang="en-US" altLang="zh-CN" dirty="0" smtClean="0"/>
          </a:p>
          <a:p>
            <a:r>
              <a:rPr lang="zh-CN" altLang="en-US" dirty="0"/>
              <a:t>理清</a:t>
            </a:r>
            <a:r>
              <a:rPr lang="zh-CN" altLang="en-US" dirty="0" smtClean="0"/>
              <a:t>思路</a:t>
            </a:r>
            <a:endParaRPr lang="en-US" altLang="zh-CN" dirty="0" smtClean="0"/>
          </a:p>
          <a:p>
            <a:r>
              <a:rPr lang="zh-CN" altLang="en-US" dirty="0" smtClean="0"/>
              <a:t>学会提问</a:t>
            </a:r>
            <a:endParaRPr lang="en-US" altLang="zh-CN" dirty="0" smtClean="0"/>
          </a:p>
          <a:p>
            <a:pPr marL="0" indent="0">
              <a:buNone/>
            </a:pPr>
            <a:r>
              <a:rPr lang="zh-CN" altLang="en-US" dirty="0" smtClean="0"/>
              <a:t>当然，批判性思维并不是一蹴而就的，需要我们更全面的学习，推荐三本图书给大家</a:t>
            </a:r>
            <a:r>
              <a:rPr lang="en-US" altLang="zh-CN" dirty="0" smtClean="0"/>
              <a:t>《</a:t>
            </a:r>
            <a:r>
              <a:rPr lang="zh-CN" altLang="en-US" dirty="0" smtClean="0"/>
              <a:t>如何进行批判</a:t>
            </a:r>
            <a:r>
              <a:rPr lang="en-US" altLang="zh-CN" dirty="0" smtClean="0"/>
              <a:t>——</a:t>
            </a:r>
            <a:r>
              <a:rPr lang="zh-CN" altLang="en-US" dirty="0" smtClean="0"/>
              <a:t>孟子的愤怒与苏格拉底的忧伤</a:t>
            </a:r>
            <a:r>
              <a:rPr lang="en-US" altLang="zh-CN" dirty="0" smtClean="0"/>
              <a:t>》</a:t>
            </a:r>
            <a:r>
              <a:rPr lang="zh-CN" altLang="en-US" dirty="0" smtClean="0"/>
              <a:t>、</a:t>
            </a:r>
            <a:r>
              <a:rPr lang="en-US" altLang="zh-CN" dirty="0" smtClean="0"/>
              <a:t>《</a:t>
            </a:r>
            <a:r>
              <a:rPr lang="zh-CN" altLang="en-US" dirty="0"/>
              <a:t>学会提问</a:t>
            </a:r>
            <a:r>
              <a:rPr lang="en-US" altLang="zh-CN" dirty="0"/>
              <a:t>:</a:t>
            </a:r>
            <a:r>
              <a:rPr lang="zh-CN" altLang="en-US" dirty="0"/>
              <a:t>批判性思维指南</a:t>
            </a:r>
            <a:r>
              <a:rPr lang="en-US" altLang="zh-CN" dirty="0" smtClean="0"/>
              <a:t>》</a:t>
            </a:r>
            <a:r>
              <a:rPr lang="zh-CN" altLang="en-US" dirty="0" smtClean="0"/>
              <a:t>、</a:t>
            </a:r>
            <a:r>
              <a:rPr lang="en-US" altLang="zh-CN" dirty="0" smtClean="0"/>
              <a:t>《</a:t>
            </a:r>
            <a:r>
              <a:rPr lang="zh-CN" altLang="en-US" dirty="0" smtClean="0"/>
              <a:t>批判性思维工具</a:t>
            </a:r>
            <a:r>
              <a:rPr lang="en-US" altLang="zh-CN" dirty="0" smtClean="0"/>
              <a:t>——30</a:t>
            </a:r>
            <a:r>
              <a:rPr lang="zh-CN" altLang="en-US" dirty="0" smtClean="0"/>
              <a:t>天改变思维定势，学会独立思考</a:t>
            </a:r>
            <a:r>
              <a:rPr lang="en-US" altLang="zh-CN" dirty="0" smtClean="0"/>
              <a:t>》</a:t>
            </a:r>
            <a:r>
              <a:rPr lang="zh-CN" altLang="en-US" dirty="0" smtClean="0"/>
              <a:t>。</a:t>
            </a:r>
            <a:endParaRPr lang="en-US" altLang="zh-CN" dirty="0" smtClean="0"/>
          </a:p>
          <a:p>
            <a:pPr marL="0" indent="0">
              <a:buNone/>
            </a:pPr>
            <a:r>
              <a:rPr lang="zh-CN" altLang="en-US" dirty="0" smtClean="0"/>
              <a:t>我</a:t>
            </a:r>
            <a:r>
              <a:rPr lang="zh-CN" altLang="en-US" dirty="0"/>
              <a:t>开</a:t>
            </a:r>
            <a:r>
              <a:rPr lang="zh-CN" altLang="en-US" dirty="0" smtClean="0"/>
              <a:t>图书馆都有馆藏，建议借阅观看，可扫描二维码保存信息。</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9872" y="1384663"/>
            <a:ext cx="2857500" cy="2857500"/>
          </a:xfrm>
          <a:prstGeom prst="rect">
            <a:avLst/>
          </a:prstGeom>
        </p:spPr>
      </p:pic>
    </p:spTree>
    <p:extLst>
      <p:ext uri="{BB962C8B-B14F-4D97-AF65-F5344CB8AC3E}">
        <p14:creationId xmlns:p14="http://schemas.microsoft.com/office/powerpoint/2010/main" val="1309707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45976" y="0"/>
            <a:ext cx="5970494" cy="742694"/>
          </a:xfrm>
        </p:spPr>
        <p:txBody>
          <a:bodyPr/>
          <a:lstStyle/>
          <a:p>
            <a:r>
              <a:rPr lang="zh-CN" altLang="en-US" dirty="0" smtClean="0"/>
              <a:t>批判性思维与论文写作的关系</a:t>
            </a:r>
            <a:endParaRPr lang="zh-CN" altLang="en-US" dirty="0"/>
          </a:p>
        </p:txBody>
      </p:sp>
      <p:sp>
        <p:nvSpPr>
          <p:cNvPr id="3" name="内容占位符 2"/>
          <p:cNvSpPr>
            <a:spLocks noGrp="1"/>
          </p:cNvSpPr>
          <p:nvPr>
            <p:ph idx="1"/>
          </p:nvPr>
        </p:nvSpPr>
        <p:spPr/>
        <p:txBody>
          <a:bodyPr/>
          <a:lstStyle/>
          <a:p>
            <a:r>
              <a:rPr lang="zh-CN" altLang="en-US" dirty="0" smtClean="0"/>
              <a:t>如何发现研究点？（不知道研究些什么，不知道哪些是可以研究的？）</a:t>
            </a:r>
            <a:endParaRPr lang="en-US" altLang="zh-CN" dirty="0" smtClean="0"/>
          </a:p>
          <a:p>
            <a:r>
              <a:rPr lang="zh-CN" altLang="en-US" dirty="0" smtClean="0"/>
              <a:t>如何写好一篇学术论文？（总是被拒稿？是不是你的文章逻辑不够严谨？）</a:t>
            </a:r>
            <a:endParaRPr lang="zh-CN" altLang="en-US" dirty="0"/>
          </a:p>
        </p:txBody>
      </p:sp>
    </p:spTree>
    <p:extLst>
      <p:ext uri="{BB962C8B-B14F-4D97-AF65-F5344CB8AC3E}">
        <p14:creationId xmlns:p14="http://schemas.microsoft.com/office/powerpoint/2010/main" val="2563935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81063" y="180242"/>
            <a:ext cx="6735778" cy="516357"/>
          </a:xfrm>
        </p:spPr>
        <p:txBody>
          <a:bodyPr/>
          <a:lstStyle/>
          <a:p>
            <a:r>
              <a:rPr lang="zh-CN" altLang="en-US" dirty="0" smtClean="0"/>
              <a:t>如何发现研究</a:t>
            </a:r>
            <a:r>
              <a:rPr lang="zh-CN" altLang="en-US" dirty="0"/>
              <a:t>点？带着问题读</a:t>
            </a:r>
            <a:r>
              <a:rPr lang="zh-CN" altLang="en-US" dirty="0" smtClean="0"/>
              <a:t>文章</a:t>
            </a:r>
            <a:endParaRPr lang="zh-CN" altLang="en-US" dirty="0"/>
          </a:p>
        </p:txBody>
      </p:sp>
      <p:sp>
        <p:nvSpPr>
          <p:cNvPr id="3" name="内容占位符 2"/>
          <p:cNvSpPr>
            <a:spLocks noGrp="1"/>
          </p:cNvSpPr>
          <p:nvPr>
            <p:ph idx="1"/>
          </p:nvPr>
        </p:nvSpPr>
        <p:spPr>
          <a:xfrm>
            <a:off x="278017" y="1298655"/>
            <a:ext cx="11301366" cy="5559345"/>
          </a:xfrm>
        </p:spPr>
        <p:txBody>
          <a:bodyPr>
            <a:noAutofit/>
          </a:bodyPr>
          <a:lstStyle/>
          <a:p>
            <a:r>
              <a:rPr lang="zh-CN" altLang="en-US" dirty="0" smtClean="0"/>
              <a:t>摘要</a:t>
            </a:r>
            <a:r>
              <a:rPr lang="en-US" altLang="zh-CN" dirty="0"/>
              <a:t>: </a:t>
            </a:r>
            <a:r>
              <a:rPr lang="zh-CN" altLang="en-US" dirty="0"/>
              <a:t>［目的</a:t>
            </a:r>
            <a:r>
              <a:rPr lang="en-US" altLang="zh-CN" dirty="0"/>
              <a:t>/</a:t>
            </a:r>
            <a:r>
              <a:rPr lang="zh-CN" altLang="en-US" dirty="0"/>
              <a:t>意义］提出利用社会标签自动分类图片情感类型的方法，服务基于情感特征的图像检索与</a:t>
            </a:r>
            <a:r>
              <a:rPr lang="zh-CN" altLang="en-US" dirty="0" smtClean="0"/>
              <a:t>利用。</a:t>
            </a:r>
            <a:endParaRPr lang="en-US" altLang="zh-CN" dirty="0" smtClean="0"/>
          </a:p>
          <a:p>
            <a:r>
              <a:rPr lang="zh-CN" altLang="en-US" dirty="0" smtClean="0"/>
              <a:t>［</a:t>
            </a:r>
            <a:r>
              <a:rPr lang="zh-CN" altLang="en-US" dirty="0"/>
              <a:t>方法</a:t>
            </a:r>
            <a:r>
              <a:rPr lang="en-US" altLang="zh-CN" dirty="0"/>
              <a:t>/</a:t>
            </a:r>
            <a:r>
              <a:rPr lang="zh-CN" altLang="en-US" dirty="0"/>
              <a:t>过程］以</a:t>
            </a:r>
            <a:r>
              <a:rPr lang="en-US" altLang="zh-CN" dirty="0"/>
              <a:t>Flickr </a:t>
            </a:r>
            <a:r>
              <a:rPr lang="zh-CN" altLang="en-US" dirty="0"/>
              <a:t>图片为例，利用</a:t>
            </a:r>
            <a:r>
              <a:rPr lang="en-US" altLang="zh-CN" dirty="0"/>
              <a:t>PMI </a:t>
            </a:r>
            <a:r>
              <a:rPr lang="zh-CN" altLang="en-US" dirty="0"/>
              <a:t>算法对</a:t>
            </a:r>
            <a:r>
              <a:rPr lang="en-US" altLang="zh-CN" dirty="0"/>
              <a:t>WordNet-Affect </a:t>
            </a:r>
            <a:r>
              <a:rPr lang="zh-CN" altLang="en-US" dirty="0"/>
              <a:t>词表进行预处理形成典型情感词表</a:t>
            </a:r>
            <a:r>
              <a:rPr lang="en-US" altLang="zh-CN" dirty="0"/>
              <a:t>; </a:t>
            </a:r>
            <a:r>
              <a:rPr lang="zh-CN" altLang="en-US" dirty="0" smtClean="0"/>
              <a:t>结合</a:t>
            </a:r>
            <a:r>
              <a:rPr lang="en-US" altLang="zh-CN" dirty="0" smtClean="0"/>
              <a:t>Ekman </a:t>
            </a:r>
            <a:r>
              <a:rPr lang="zh-CN" altLang="en-US" dirty="0"/>
              <a:t>提出的</a:t>
            </a:r>
            <a:r>
              <a:rPr lang="en-US" altLang="zh-CN" dirty="0"/>
              <a:t>6 </a:t>
            </a:r>
            <a:r>
              <a:rPr lang="zh-CN" altLang="en-US" dirty="0"/>
              <a:t>类基本情感类型，利用标签对图片情感类型进行标注</a:t>
            </a:r>
            <a:r>
              <a:rPr lang="en-US" altLang="zh-CN" dirty="0"/>
              <a:t>; </a:t>
            </a:r>
            <a:r>
              <a:rPr lang="zh-CN" altLang="en-US" dirty="0"/>
              <a:t>并且，通过实验对分类标注效果进行</a:t>
            </a:r>
            <a:r>
              <a:rPr lang="zh-CN" altLang="en-US" dirty="0" smtClean="0"/>
              <a:t>验证</a:t>
            </a:r>
            <a:r>
              <a:rPr lang="en-US" altLang="zh-CN" dirty="0"/>
              <a:t>; </a:t>
            </a:r>
            <a:r>
              <a:rPr lang="zh-CN" altLang="en-US" dirty="0"/>
              <a:t>最后，讨论图片特点、标注意图、非情感标签数量对分类标注效果的影响</a:t>
            </a:r>
            <a:r>
              <a:rPr lang="zh-CN" altLang="en-US" dirty="0" smtClean="0"/>
              <a:t>。</a:t>
            </a:r>
            <a:endParaRPr lang="en-US" altLang="zh-CN" dirty="0" smtClean="0"/>
          </a:p>
          <a:p>
            <a:r>
              <a:rPr lang="zh-CN" altLang="en-US" dirty="0" smtClean="0"/>
              <a:t>［</a:t>
            </a:r>
            <a:r>
              <a:rPr lang="zh-CN" altLang="en-US" dirty="0"/>
              <a:t>结果</a:t>
            </a:r>
            <a:r>
              <a:rPr lang="en-US" altLang="zh-CN" dirty="0"/>
              <a:t>/</a:t>
            </a:r>
            <a:r>
              <a:rPr lang="zh-CN" altLang="en-US" dirty="0"/>
              <a:t>结论］研究发现，一幅</a:t>
            </a:r>
            <a:r>
              <a:rPr lang="zh-CN" altLang="en-US" dirty="0" smtClean="0"/>
              <a:t>图片的</a:t>
            </a:r>
            <a:r>
              <a:rPr lang="zh-CN" altLang="en-US" dirty="0"/>
              <a:t>非情感标签与情感标签在表现图片整体情感类型的倾向性上具有较高一致性</a:t>
            </a:r>
            <a:r>
              <a:rPr lang="en-US" altLang="zh-CN" dirty="0"/>
              <a:t>; </a:t>
            </a:r>
            <a:r>
              <a:rPr lang="zh-CN" altLang="en-US" dirty="0"/>
              <a:t>结合</a:t>
            </a:r>
            <a:r>
              <a:rPr lang="en-US" altLang="zh-CN" dirty="0"/>
              <a:t>PMI </a:t>
            </a:r>
            <a:r>
              <a:rPr lang="zh-CN" altLang="en-US" dirty="0"/>
              <a:t>算法，利用预处理</a:t>
            </a:r>
            <a:r>
              <a:rPr lang="zh-CN" altLang="en-US" dirty="0" smtClean="0"/>
              <a:t>后的</a:t>
            </a:r>
            <a:r>
              <a:rPr lang="zh-CN" altLang="en-US" dirty="0"/>
              <a:t>典型情感词表标注图片的结果优于未处理的</a:t>
            </a:r>
            <a:r>
              <a:rPr lang="en-US" altLang="zh-CN" dirty="0"/>
              <a:t>WordNet-Affect </a:t>
            </a:r>
            <a:r>
              <a:rPr lang="zh-CN" altLang="en-US" dirty="0"/>
              <a:t>词表</a:t>
            </a:r>
            <a:r>
              <a:rPr lang="en-US" altLang="zh-CN" dirty="0"/>
              <a:t>; </a:t>
            </a:r>
            <a:r>
              <a:rPr lang="zh-CN" altLang="en-US" dirty="0"/>
              <a:t>并且，分类标注效果与人工标注结果也</a:t>
            </a:r>
            <a:r>
              <a:rPr lang="zh-CN" altLang="en-US" dirty="0" smtClean="0"/>
              <a:t>具有</a:t>
            </a:r>
            <a:r>
              <a:rPr lang="zh-CN" altLang="en-US" dirty="0"/>
              <a:t>较好的一致性，其中，快乐类</a:t>
            </a:r>
            <a:r>
              <a:rPr lang="en-US" altLang="zh-CN" dirty="0"/>
              <a:t>( Happy) </a:t>
            </a:r>
            <a:r>
              <a:rPr lang="zh-CN" altLang="en-US" dirty="0"/>
              <a:t>和忧伤类</a:t>
            </a:r>
            <a:r>
              <a:rPr lang="en-US" altLang="zh-CN" dirty="0"/>
              <a:t>( Sad) </a:t>
            </a:r>
            <a:r>
              <a:rPr lang="zh-CN" altLang="en-US" dirty="0"/>
              <a:t>图片的分类标注一致性最高，惊讶类</a:t>
            </a:r>
            <a:r>
              <a:rPr lang="en-US" altLang="zh-CN" dirty="0"/>
              <a:t>( Surprise) </a:t>
            </a:r>
            <a:r>
              <a:rPr lang="zh-CN" altLang="en-US" dirty="0"/>
              <a:t>的分类</a:t>
            </a:r>
            <a:r>
              <a:rPr lang="zh-CN" altLang="en-US" dirty="0" smtClean="0"/>
              <a:t>标注</a:t>
            </a:r>
            <a:r>
              <a:rPr lang="zh-CN" altLang="en-US" dirty="0"/>
              <a:t>一致性最低</a:t>
            </a:r>
            <a:r>
              <a:rPr lang="en-US" altLang="zh-CN" dirty="0"/>
              <a:t>; </a:t>
            </a:r>
            <a:r>
              <a:rPr lang="zh-CN" altLang="en-US" dirty="0"/>
              <a:t>分析发现，仅通过标签标注图片情感类型的过程中，分类标注效果与图片情感的典型性、</a:t>
            </a:r>
            <a:r>
              <a:rPr lang="zh-CN" altLang="en-US" dirty="0" smtClean="0"/>
              <a:t>单一性以及</a:t>
            </a:r>
            <a:r>
              <a:rPr lang="zh-CN" altLang="en-US" dirty="0"/>
              <a:t>图片发布方和欣赏者意图、动机的差异、图片的非情感标签个数都有关系。</a:t>
            </a:r>
          </a:p>
        </p:txBody>
      </p:sp>
    </p:spTree>
    <p:extLst>
      <p:ext uri="{BB962C8B-B14F-4D97-AF65-F5344CB8AC3E}">
        <p14:creationId xmlns:p14="http://schemas.microsoft.com/office/powerpoint/2010/main" val="2953657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18505" y="0"/>
            <a:ext cx="7603671" cy="742694"/>
          </a:xfrm>
        </p:spPr>
        <p:txBody>
          <a:bodyPr/>
          <a:lstStyle/>
          <a:p>
            <a:r>
              <a:rPr lang="zh-CN" altLang="en-US" dirty="0"/>
              <a:t>信息</a:t>
            </a:r>
            <a:r>
              <a:rPr lang="zh-CN" altLang="en-US" dirty="0" smtClean="0"/>
              <a:t>素养小试题</a:t>
            </a:r>
            <a:r>
              <a:rPr lang="en-US" altLang="zh-CN" dirty="0" smtClean="0"/>
              <a:t>——</a:t>
            </a:r>
            <a:r>
              <a:rPr lang="zh-CN" altLang="en-US" dirty="0" smtClean="0"/>
              <a:t>测一测你的信息素养</a:t>
            </a:r>
            <a:endParaRPr lang="zh-CN" altLang="en-US" dirty="0"/>
          </a:p>
        </p:txBody>
      </p:sp>
      <p:sp>
        <p:nvSpPr>
          <p:cNvPr id="3" name="内容占位符 2"/>
          <p:cNvSpPr>
            <a:spLocks noGrp="1"/>
          </p:cNvSpPr>
          <p:nvPr>
            <p:ph idx="1"/>
          </p:nvPr>
        </p:nvSpPr>
        <p:spPr/>
        <p:txBody>
          <a:bodyPr/>
          <a:lstStyle/>
          <a:p>
            <a:pPr marL="0" indent="0">
              <a:buFont typeface="Wingdings" panose="05000000000000000000" pitchFamily="2" charset="2"/>
              <a:buNone/>
              <a:defRPr/>
            </a:pPr>
            <a:r>
              <a:rPr lang="zh-CN" altLang="en-US" sz="3600" dirty="0" smtClean="0">
                <a:latin typeface="+mn-ea"/>
              </a:rPr>
              <a:t>    某</a:t>
            </a:r>
            <a:r>
              <a:rPr lang="zh-CN" altLang="en-US" sz="3600" dirty="0">
                <a:latin typeface="+mn-ea"/>
              </a:rPr>
              <a:t>大型公司有员工一万名，人员分布范围较广，且流动性较大。现工会需要根据员工生日为员工提供生日福利，但是工会没有员工的生日信息，只有统计来的基本</a:t>
            </a:r>
            <a:r>
              <a:rPr lang="zh-CN" altLang="en-US" sz="3600" dirty="0" smtClean="0">
                <a:latin typeface="+mn-ea"/>
              </a:rPr>
              <a:t>信息，</a:t>
            </a:r>
            <a:r>
              <a:rPr lang="en-US" altLang="zh-CN" sz="3600" dirty="0" smtClean="0">
                <a:latin typeface="+mn-ea"/>
              </a:rPr>
              <a:t>Excel</a:t>
            </a:r>
            <a:r>
              <a:rPr lang="zh-CN" altLang="en-US" sz="3600" dirty="0" smtClean="0">
                <a:latin typeface="+mn-ea"/>
              </a:rPr>
              <a:t>文件包含（</a:t>
            </a:r>
            <a:r>
              <a:rPr lang="zh-CN" altLang="en-US" sz="3600" dirty="0">
                <a:latin typeface="+mn-ea"/>
              </a:rPr>
              <a:t>姓名，性别，民族，身份证号，部门</a:t>
            </a:r>
            <a:r>
              <a:rPr lang="zh-CN" altLang="en-US" sz="3600" dirty="0" smtClean="0">
                <a:latin typeface="+mn-ea"/>
              </a:rPr>
              <a:t>）。</a:t>
            </a:r>
            <a:endParaRPr lang="en-US" altLang="zh-CN" sz="3600" dirty="0">
              <a:latin typeface="+mn-ea"/>
            </a:endParaRPr>
          </a:p>
          <a:p>
            <a:pPr marL="0" indent="0">
              <a:buFont typeface="Wingdings" panose="05000000000000000000" pitchFamily="2" charset="2"/>
              <a:buNone/>
              <a:defRPr/>
            </a:pPr>
            <a:r>
              <a:rPr lang="zh-CN" altLang="en-US" sz="3600" dirty="0">
                <a:latin typeface="+mn-ea"/>
              </a:rPr>
              <a:t>    假设工会主席将这一任务交给你，请发挥你的聪明才智提出方案获得员工的生日信息。</a:t>
            </a:r>
          </a:p>
          <a:p>
            <a:endParaRPr lang="zh-CN" altLang="en-US" dirty="0"/>
          </a:p>
        </p:txBody>
      </p:sp>
    </p:spTree>
    <p:extLst>
      <p:ext uri="{BB962C8B-B14F-4D97-AF65-F5344CB8AC3E}">
        <p14:creationId xmlns:p14="http://schemas.microsoft.com/office/powerpoint/2010/main" val="371063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85578" y="0"/>
            <a:ext cx="4020569" cy="742694"/>
          </a:xfrm>
        </p:spPr>
        <p:txBody>
          <a:bodyPr/>
          <a:lstStyle/>
          <a:p>
            <a:r>
              <a:rPr lang="zh-CN" altLang="en-US" dirty="0" smtClean="0"/>
              <a:t>科研创作的四个层次</a:t>
            </a:r>
            <a:endParaRPr lang="zh-CN" altLang="en-US" dirty="0"/>
          </a:p>
        </p:txBody>
      </p:sp>
      <p:sp>
        <p:nvSpPr>
          <p:cNvPr id="3" name="内容占位符 2"/>
          <p:cNvSpPr>
            <a:spLocks noGrp="1"/>
          </p:cNvSpPr>
          <p:nvPr>
            <p:ph idx="1"/>
          </p:nvPr>
        </p:nvSpPr>
        <p:spPr/>
        <p:txBody>
          <a:bodyPr/>
          <a:lstStyle/>
          <a:p>
            <a:r>
              <a:rPr lang="zh-CN" altLang="en-US" dirty="0" smtClean="0"/>
              <a:t>新方向，新方法</a:t>
            </a:r>
            <a:endParaRPr lang="en-US" altLang="zh-CN" dirty="0" smtClean="0"/>
          </a:p>
          <a:p>
            <a:r>
              <a:rPr lang="zh-CN" altLang="en-US" dirty="0"/>
              <a:t>新</a:t>
            </a:r>
            <a:r>
              <a:rPr lang="zh-CN" altLang="en-US" dirty="0" smtClean="0"/>
              <a:t>方向，旧方法</a:t>
            </a:r>
            <a:endParaRPr lang="en-US" altLang="zh-CN" dirty="0" smtClean="0"/>
          </a:p>
          <a:p>
            <a:r>
              <a:rPr lang="zh-CN" altLang="en-US" dirty="0"/>
              <a:t>旧</a:t>
            </a:r>
            <a:r>
              <a:rPr lang="zh-CN" altLang="en-US" dirty="0" smtClean="0"/>
              <a:t>方向，新方法</a:t>
            </a:r>
            <a:endParaRPr lang="en-US" altLang="zh-CN" dirty="0" smtClean="0"/>
          </a:p>
          <a:p>
            <a:r>
              <a:rPr lang="zh-CN" altLang="en-US" dirty="0"/>
              <a:t>旧</a:t>
            </a:r>
            <a:r>
              <a:rPr lang="zh-CN" altLang="en-US" dirty="0" smtClean="0"/>
              <a:t>方向，旧方法</a:t>
            </a:r>
            <a:endParaRPr lang="zh-CN" altLang="en-US" dirty="0"/>
          </a:p>
        </p:txBody>
      </p:sp>
      <p:sp>
        <p:nvSpPr>
          <p:cNvPr id="4" name="椭圆 3"/>
          <p:cNvSpPr/>
          <p:nvPr/>
        </p:nvSpPr>
        <p:spPr>
          <a:xfrm>
            <a:off x="4626320" y="1846907"/>
            <a:ext cx="4227968" cy="4128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科学研究</a:t>
            </a:r>
          </a:p>
        </p:txBody>
      </p:sp>
      <p:sp>
        <p:nvSpPr>
          <p:cNvPr id="5" name="椭圆 4"/>
          <p:cNvSpPr/>
          <p:nvPr/>
        </p:nvSpPr>
        <p:spPr>
          <a:xfrm>
            <a:off x="8834832" y="3693814"/>
            <a:ext cx="54321" cy="63374"/>
          </a:xfrm>
          <a:prstGeom prst="ellipse">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 name="椭圆形标注 5"/>
          <p:cNvSpPr/>
          <p:nvPr/>
        </p:nvSpPr>
        <p:spPr>
          <a:xfrm>
            <a:off x="8908609" y="2383277"/>
            <a:ext cx="2793765" cy="1215957"/>
          </a:xfrm>
          <a:prstGeom prst="wedgeEllipseCallout">
            <a:avLst>
              <a:gd name="adj1" fmla="val -50429"/>
              <a:gd name="adj2" fmla="val 58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我们的研究</a:t>
            </a:r>
            <a:endParaRPr lang="zh-CN" altLang="en-US" dirty="0"/>
          </a:p>
        </p:txBody>
      </p:sp>
    </p:spTree>
    <p:extLst>
      <p:ext uri="{BB962C8B-B14F-4D97-AF65-F5344CB8AC3E}">
        <p14:creationId xmlns:p14="http://schemas.microsoft.com/office/powerpoint/2010/main" val="168514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2580" y="64448"/>
            <a:ext cx="8302858" cy="742694"/>
          </a:xfrm>
        </p:spPr>
        <p:txBody>
          <a:bodyPr/>
          <a:lstStyle/>
          <a:p>
            <a:r>
              <a:rPr lang="zh-CN" altLang="en-US" dirty="0" smtClean="0"/>
              <a:t>如何写好一篇学术论文呢？</a:t>
            </a:r>
            <a:r>
              <a:rPr lang="en-US" altLang="zh-CN" dirty="0" smtClean="0"/>
              <a:t>——</a:t>
            </a:r>
            <a:r>
              <a:rPr lang="zh-CN" altLang="en-US" dirty="0" smtClean="0"/>
              <a:t>逻辑的严谨性</a:t>
            </a:r>
            <a:endParaRPr lang="zh-CN" altLang="en-US" dirty="0"/>
          </a:p>
        </p:txBody>
      </p:sp>
      <p:sp>
        <p:nvSpPr>
          <p:cNvPr id="3" name="内容占位符 2"/>
          <p:cNvSpPr>
            <a:spLocks noGrp="1"/>
          </p:cNvSpPr>
          <p:nvPr>
            <p:ph idx="1"/>
          </p:nvPr>
        </p:nvSpPr>
        <p:spPr/>
        <p:txBody>
          <a:bodyPr>
            <a:normAutofit/>
          </a:bodyPr>
          <a:lstStyle/>
          <a:p>
            <a:r>
              <a:rPr lang="zh-CN" altLang="en-US" sz="3200" dirty="0" smtClean="0"/>
              <a:t>胎儿一出生即为人，对吗？反正肯定不是分娩时突然便成人的。换句话说，胎儿一出生就是人，但在从母体出来前一分钟，一个小时，或前一天，或前一个月，就不是人</a:t>
            </a:r>
            <a:r>
              <a:rPr lang="en-US" altLang="zh-CN" sz="3200" dirty="0" smtClean="0"/>
              <a:t>——</a:t>
            </a:r>
            <a:r>
              <a:rPr lang="zh-CN" altLang="en-US" sz="3200" dirty="0" smtClean="0"/>
              <a:t>这种说法是很愚蠢的。在胎儿成长期间，并没有一个特别的时间点可以被理性地批判为人，这是它从非人变成人的时刻。所以，就如同分娩时一样，从母亲受孕的那一刻起，胎儿就已经是一个人。</a:t>
            </a:r>
            <a:endParaRPr lang="zh-CN" altLang="en-US" sz="3200" dirty="0"/>
          </a:p>
        </p:txBody>
      </p:sp>
    </p:spTree>
    <p:extLst>
      <p:ext uri="{BB962C8B-B14F-4D97-AF65-F5344CB8AC3E}">
        <p14:creationId xmlns:p14="http://schemas.microsoft.com/office/powerpoint/2010/main" val="2032769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20969" y="0"/>
            <a:ext cx="3957194" cy="742694"/>
          </a:xfrm>
        </p:spPr>
        <p:txBody>
          <a:bodyPr/>
          <a:lstStyle/>
          <a:p>
            <a:r>
              <a:rPr lang="zh-CN" altLang="en-US" dirty="0"/>
              <a:t>换</a:t>
            </a:r>
            <a:r>
              <a:rPr lang="zh-CN" altLang="en-US" dirty="0" smtClean="0"/>
              <a:t>一</a:t>
            </a:r>
            <a:r>
              <a:rPr lang="zh-CN" altLang="en-US" dirty="0"/>
              <a:t>个</a:t>
            </a:r>
            <a:r>
              <a:rPr lang="zh-CN" altLang="en-US" dirty="0" smtClean="0"/>
              <a:t>说法试试？</a:t>
            </a:r>
            <a:endParaRPr lang="zh-CN" altLang="en-US" dirty="0"/>
          </a:p>
        </p:txBody>
      </p:sp>
      <p:sp>
        <p:nvSpPr>
          <p:cNvPr id="3" name="内容占位符 2"/>
          <p:cNvSpPr>
            <a:spLocks noGrp="1"/>
          </p:cNvSpPr>
          <p:nvPr>
            <p:ph idx="1"/>
          </p:nvPr>
        </p:nvSpPr>
        <p:spPr>
          <a:xfrm>
            <a:off x="495300" y="1384663"/>
            <a:ext cx="11563916" cy="4992783"/>
          </a:xfrm>
        </p:spPr>
        <p:txBody>
          <a:bodyPr>
            <a:normAutofit/>
          </a:bodyPr>
          <a:lstStyle/>
          <a:p>
            <a:r>
              <a:rPr lang="zh-CN" altLang="en-US" sz="3200" dirty="0" smtClean="0"/>
              <a:t>华氏</a:t>
            </a:r>
            <a:r>
              <a:rPr lang="en-US" altLang="zh-CN" sz="3200" dirty="0" smtClean="0"/>
              <a:t>100</a:t>
            </a:r>
            <a:r>
              <a:rPr lang="zh-CN" altLang="en-US" sz="3200" dirty="0" smtClean="0"/>
              <a:t>度的气温算是热了，对吗？可气温不是突然在华氏</a:t>
            </a:r>
            <a:r>
              <a:rPr lang="en-US" altLang="zh-CN" sz="3200" dirty="0" smtClean="0"/>
              <a:t>100</a:t>
            </a:r>
            <a:r>
              <a:rPr lang="zh-CN" altLang="en-US" sz="3200" dirty="0" smtClean="0"/>
              <a:t>度的那一刻变热的。换句话说，气温比华氏</a:t>
            </a:r>
            <a:r>
              <a:rPr lang="en-US" altLang="zh-CN" sz="3200" dirty="0" smtClean="0"/>
              <a:t>100</a:t>
            </a:r>
            <a:r>
              <a:rPr lang="zh-CN" altLang="en-US" sz="3200" dirty="0" smtClean="0"/>
              <a:t>度低</a:t>
            </a:r>
            <a:r>
              <a:rPr lang="en-US" altLang="zh-CN" sz="3200" dirty="0" smtClean="0"/>
              <a:t>1</a:t>
            </a:r>
            <a:r>
              <a:rPr lang="zh-CN" altLang="en-US" sz="3200" dirty="0" smtClean="0"/>
              <a:t>度，或</a:t>
            </a:r>
            <a:r>
              <a:rPr lang="en-US" altLang="zh-CN" sz="3200" dirty="0" smtClean="0"/>
              <a:t>5</a:t>
            </a:r>
            <a:r>
              <a:rPr lang="zh-CN" altLang="en-US" sz="3200" dirty="0" smtClean="0"/>
              <a:t>度，或</a:t>
            </a:r>
            <a:r>
              <a:rPr lang="en-US" altLang="zh-CN" sz="3200" dirty="0" smtClean="0"/>
              <a:t>10</a:t>
            </a:r>
            <a:r>
              <a:rPr lang="zh-CN" altLang="en-US" sz="3200" dirty="0" smtClean="0"/>
              <a:t>度，天气不能算是热</a:t>
            </a:r>
            <a:r>
              <a:rPr lang="en-US" altLang="zh-CN" sz="3200" dirty="0" smtClean="0"/>
              <a:t>——</a:t>
            </a:r>
            <a:r>
              <a:rPr lang="zh-CN" altLang="en-US" sz="3200" dirty="0" smtClean="0"/>
              <a:t>这种说法很愚蠢。在气温从华氏</a:t>
            </a:r>
            <a:r>
              <a:rPr lang="en-US" altLang="zh-CN" sz="3200" dirty="0" smtClean="0"/>
              <a:t>0</a:t>
            </a:r>
            <a:r>
              <a:rPr lang="zh-CN" altLang="en-US" sz="3200" dirty="0" smtClean="0"/>
              <a:t>度升至</a:t>
            </a:r>
            <a:r>
              <a:rPr lang="en-US" altLang="zh-CN" sz="3200" dirty="0" smtClean="0"/>
              <a:t>100</a:t>
            </a:r>
            <a:r>
              <a:rPr lang="zh-CN" altLang="en-US" sz="3200" dirty="0" smtClean="0"/>
              <a:t>度期间，并没有一个特别地时间点可以被理性地断定：这是它突然变热的时刻。所以，我们可以得出结论说，华氏</a:t>
            </a:r>
            <a:r>
              <a:rPr lang="en-US" altLang="zh-CN" sz="3200" dirty="0" smtClean="0"/>
              <a:t>0</a:t>
            </a:r>
            <a:r>
              <a:rPr lang="zh-CN" altLang="en-US" sz="3200" dirty="0" smtClean="0"/>
              <a:t>度和</a:t>
            </a:r>
            <a:r>
              <a:rPr lang="en-US" altLang="zh-CN" sz="3200" dirty="0" smtClean="0"/>
              <a:t>100</a:t>
            </a:r>
            <a:r>
              <a:rPr lang="zh-CN" altLang="en-US" sz="3200" dirty="0" smtClean="0"/>
              <a:t>度的天气一样热。</a:t>
            </a:r>
            <a:endParaRPr lang="en-US" altLang="zh-CN" sz="3200" dirty="0" smtClean="0"/>
          </a:p>
          <a:p>
            <a:endParaRPr lang="en-US" altLang="zh-CN" sz="3200" dirty="0"/>
          </a:p>
          <a:p>
            <a:pPr marL="0" indent="0">
              <a:buNone/>
            </a:pPr>
            <a:r>
              <a:rPr lang="zh-CN" altLang="en-US" sz="3200" dirty="0" smtClean="0"/>
              <a:t>（爱德华</a:t>
            </a:r>
            <a:r>
              <a:rPr lang="en-US" altLang="zh-CN" sz="3200" dirty="0"/>
              <a:t>·</a:t>
            </a:r>
            <a:r>
              <a:rPr lang="zh-CN" altLang="en-US" sz="3200" dirty="0" smtClean="0"/>
              <a:t>戴默</a:t>
            </a:r>
            <a:r>
              <a:rPr lang="en-US" altLang="zh-CN" sz="3200" dirty="0" smtClean="0"/>
              <a:t>.</a:t>
            </a:r>
            <a:r>
              <a:rPr lang="zh-CN" altLang="en-US" sz="3200" dirty="0" smtClean="0"/>
              <a:t>好好讲道理</a:t>
            </a:r>
            <a:r>
              <a:rPr lang="en-US" altLang="zh-CN" sz="3200" dirty="0" smtClean="0"/>
              <a:t>[M].</a:t>
            </a:r>
            <a:r>
              <a:rPr lang="zh-CN" altLang="en-US" sz="3200" dirty="0" smtClean="0"/>
              <a:t>刀尔登，</a:t>
            </a:r>
            <a:endParaRPr lang="en-US" altLang="zh-CN" sz="3200" dirty="0" smtClean="0"/>
          </a:p>
          <a:p>
            <a:pPr marL="0" indent="0">
              <a:buNone/>
            </a:pPr>
            <a:r>
              <a:rPr lang="zh-CN" altLang="en-US" sz="3200" dirty="0" smtClean="0"/>
              <a:t>黄琳，译</a:t>
            </a:r>
            <a:r>
              <a:rPr lang="en-US" altLang="zh-CN" sz="3200" dirty="0" smtClean="0"/>
              <a:t>.</a:t>
            </a:r>
            <a:r>
              <a:rPr lang="zh-CN" altLang="en-US" sz="3200" dirty="0" smtClean="0"/>
              <a:t>杭州：浙江大学出版社，</a:t>
            </a:r>
            <a:r>
              <a:rPr lang="en-US" altLang="zh-CN" sz="3200" dirty="0" smtClean="0"/>
              <a:t>2014.)</a:t>
            </a:r>
            <a:endParaRPr lang="zh-CN" altLang="en-US" sz="32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095" y="3792836"/>
            <a:ext cx="2857500" cy="2857500"/>
          </a:xfrm>
          <a:prstGeom prst="rect">
            <a:avLst/>
          </a:prstGeom>
        </p:spPr>
      </p:pic>
    </p:spTree>
    <p:extLst>
      <p:ext uri="{BB962C8B-B14F-4D97-AF65-F5344CB8AC3E}">
        <p14:creationId xmlns:p14="http://schemas.microsoft.com/office/powerpoint/2010/main" val="3569731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2248" y="0"/>
            <a:ext cx="6510271" cy="742694"/>
          </a:xfrm>
        </p:spPr>
        <p:txBody>
          <a:bodyPr/>
          <a:lstStyle/>
          <a:p>
            <a:r>
              <a:rPr lang="zh-CN" altLang="en-US" dirty="0" smtClean="0"/>
              <a:t>如何让自己做科研时变得逻辑严谨？</a:t>
            </a:r>
            <a:endParaRPr lang="zh-CN" altLang="en-US" dirty="0"/>
          </a:p>
        </p:txBody>
      </p:sp>
      <p:sp>
        <p:nvSpPr>
          <p:cNvPr id="3" name="内容占位符 2"/>
          <p:cNvSpPr>
            <a:spLocks noGrp="1"/>
          </p:cNvSpPr>
          <p:nvPr>
            <p:ph idx="1"/>
          </p:nvPr>
        </p:nvSpPr>
        <p:spPr/>
        <p:txBody>
          <a:bodyPr/>
          <a:lstStyle/>
          <a:p>
            <a:r>
              <a:rPr lang="zh-CN" altLang="en-US" dirty="0" smtClean="0"/>
              <a:t>给大家推荐一本书</a:t>
            </a:r>
            <a:r>
              <a:rPr lang="en-US" altLang="zh-CN" dirty="0" smtClean="0"/>
              <a:t>《</a:t>
            </a:r>
            <a:r>
              <a:rPr lang="zh-CN" altLang="en-US" dirty="0" smtClean="0"/>
              <a:t>社会学研究方法</a:t>
            </a:r>
            <a:r>
              <a:rPr lang="en-US" altLang="zh-CN" dirty="0" smtClean="0"/>
              <a:t>》</a:t>
            </a:r>
            <a:r>
              <a:rPr lang="zh-CN" altLang="en-US" dirty="0" smtClean="0"/>
              <a:t>第十版，豆瓣</a:t>
            </a:r>
            <a:r>
              <a:rPr lang="en-US" altLang="zh-CN" dirty="0" smtClean="0"/>
              <a:t>8.8</a:t>
            </a:r>
            <a:r>
              <a:rPr lang="zh-CN" altLang="en-US" dirty="0" smtClean="0"/>
              <a:t>分优质图书</a:t>
            </a:r>
            <a:endParaRPr lang="en-US" altLang="zh-CN" dirty="0" smtClean="0"/>
          </a:p>
          <a:p>
            <a:r>
              <a:rPr lang="zh-CN" altLang="en-US" dirty="0" smtClean="0"/>
              <a:t>我馆馆藏有</a:t>
            </a:r>
            <a:r>
              <a:rPr lang="en-US" altLang="zh-CN" dirty="0" smtClean="0"/>
              <a:t>《</a:t>
            </a:r>
            <a:r>
              <a:rPr lang="zh-CN" altLang="en-US" dirty="0"/>
              <a:t>社会研究方法基础</a:t>
            </a:r>
            <a:r>
              <a:rPr lang="en-US" altLang="zh-CN" dirty="0" smtClean="0"/>
              <a:t>》</a:t>
            </a:r>
            <a:r>
              <a:rPr lang="zh-CN" altLang="en-US" dirty="0" smtClean="0"/>
              <a:t>为第四版，为同一作者图书，目前状态可借。</a:t>
            </a:r>
            <a:endParaRPr lang="en-US" altLang="zh-CN" dirty="0" smtClean="0"/>
          </a:p>
          <a:p>
            <a:endParaRPr lang="en-US" altLang="zh-CN" dirty="0" smtClean="0"/>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945" y="2878436"/>
            <a:ext cx="2857500" cy="2857500"/>
          </a:xfrm>
          <a:prstGeom prst="rect">
            <a:avLst/>
          </a:prstGeom>
        </p:spPr>
      </p:pic>
    </p:spTree>
    <p:extLst>
      <p:ext uri="{BB962C8B-B14F-4D97-AF65-F5344CB8AC3E}">
        <p14:creationId xmlns:p14="http://schemas.microsoft.com/office/powerpoint/2010/main" val="3701567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15852" y="2813426"/>
            <a:ext cx="6322436" cy="1323439"/>
          </a:xfrm>
          <a:prstGeom prst="rect">
            <a:avLst/>
          </a:prstGeom>
          <a:noFill/>
        </p:spPr>
        <p:txBody>
          <a:bodyPr wrap="none" lIns="91440" tIns="45720" rIns="91440" bIns="45720">
            <a:spAutoFit/>
          </a:bodyPr>
          <a:lstStyle/>
          <a:p>
            <a:pPr algn="ctr"/>
            <a:r>
              <a:rPr lang="en-US" altLang="zh-CN" sz="8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r>
              <a:rPr lang="zh-CN" altLang="en-US" sz="8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zh-CN" altLang="en-US" sz="8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048786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87004" y="5298"/>
            <a:ext cx="4020569" cy="742694"/>
          </a:xfrm>
        </p:spPr>
        <p:txBody>
          <a:bodyPr/>
          <a:lstStyle/>
          <a:p>
            <a:r>
              <a:rPr lang="zh-CN" altLang="en-US" dirty="0" smtClean="0"/>
              <a:t>你是否想到了办法？</a:t>
            </a:r>
            <a:endParaRPr lang="zh-CN" altLang="en-US" dirty="0"/>
          </a:p>
        </p:txBody>
      </p:sp>
      <p:grpSp>
        <p:nvGrpSpPr>
          <p:cNvPr id="25" name="组合 24"/>
          <p:cNvGrpSpPr/>
          <p:nvPr/>
        </p:nvGrpSpPr>
        <p:grpSpPr>
          <a:xfrm>
            <a:off x="1079939" y="1257645"/>
            <a:ext cx="10034697" cy="5251796"/>
            <a:chOff x="539750" y="1203325"/>
            <a:chExt cx="8240713" cy="4768850"/>
          </a:xfrm>
        </p:grpSpPr>
        <p:grpSp>
          <p:nvGrpSpPr>
            <p:cNvPr id="4" name="组合 14"/>
            <p:cNvGrpSpPr>
              <a:grpSpLocks/>
            </p:cNvGrpSpPr>
            <p:nvPr/>
          </p:nvGrpSpPr>
          <p:grpSpPr bwMode="auto">
            <a:xfrm>
              <a:off x="539750" y="1844675"/>
              <a:ext cx="8240713" cy="3487738"/>
              <a:chOff x="755648" y="3051898"/>
              <a:chExt cx="8240753" cy="3487010"/>
            </a:xfrm>
          </p:grpSpPr>
          <p:grpSp>
            <p:nvGrpSpPr>
              <p:cNvPr id="5" name="组合 2"/>
              <p:cNvGrpSpPr>
                <a:grpSpLocks/>
              </p:cNvGrpSpPr>
              <p:nvPr/>
            </p:nvGrpSpPr>
            <p:grpSpPr bwMode="auto">
              <a:xfrm>
                <a:off x="755648" y="3051898"/>
                <a:ext cx="8240753" cy="3487010"/>
                <a:chOff x="755649" y="3051900"/>
                <a:chExt cx="8240753" cy="3487012"/>
              </a:xfrm>
            </p:grpSpPr>
            <p:grpSp>
              <p:nvGrpSpPr>
                <p:cNvPr id="11" name="组合 1"/>
                <p:cNvGrpSpPr>
                  <a:grpSpLocks/>
                </p:cNvGrpSpPr>
                <p:nvPr/>
              </p:nvGrpSpPr>
              <p:grpSpPr bwMode="auto">
                <a:xfrm>
                  <a:off x="755649" y="3051900"/>
                  <a:ext cx="8228014" cy="3487012"/>
                  <a:chOff x="755649" y="3051900"/>
                  <a:chExt cx="8228014" cy="3487012"/>
                </a:xfrm>
              </p:grpSpPr>
              <p:grpSp>
                <p:nvGrpSpPr>
                  <p:cNvPr id="14" name="组合 16"/>
                  <p:cNvGrpSpPr>
                    <a:grpSpLocks/>
                  </p:cNvGrpSpPr>
                  <p:nvPr/>
                </p:nvGrpSpPr>
                <p:grpSpPr bwMode="auto">
                  <a:xfrm>
                    <a:off x="755650" y="4824412"/>
                    <a:ext cx="8228013" cy="1714500"/>
                    <a:chOff x="1027183" y="4234704"/>
                    <a:chExt cx="10058161" cy="2095756"/>
                  </a:xfrm>
                </p:grpSpPr>
                <p:sp>
                  <p:nvSpPr>
                    <p:cNvPr id="16" name="矩形 15">
                      <a:extLst/>
                    </p:cNvPr>
                    <p:cNvSpPr/>
                    <p:nvPr/>
                  </p:nvSpPr>
                  <p:spPr>
                    <a:xfrm>
                      <a:off x="1027182" y="4237080"/>
                      <a:ext cx="3297106" cy="2093380"/>
                    </a:xfrm>
                    <a:prstGeom prst="rect">
                      <a:avLst/>
                    </a:prstGeom>
                    <a:solidFill>
                      <a:schemeClr val="bg1">
                        <a:lumMod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 name="矩形 16">
                      <a:extLst/>
                    </p:cNvPr>
                    <p:cNvSpPr/>
                    <p:nvPr/>
                  </p:nvSpPr>
                  <p:spPr>
                    <a:xfrm>
                      <a:off x="4407734" y="4237080"/>
                      <a:ext cx="3297106" cy="2093380"/>
                    </a:xfrm>
                    <a:prstGeom prst="rect">
                      <a:avLst/>
                    </a:prstGeom>
                    <a:blipFill>
                      <a:blip r:embed="rId2" cstate="print"/>
                      <a:stretch>
                        <a:fillRect/>
                      </a:stretch>
                    </a:blip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8" name="矩形 17">
                      <a:extLst/>
                    </p:cNvPr>
                    <p:cNvSpPr/>
                    <p:nvPr/>
                  </p:nvSpPr>
                  <p:spPr>
                    <a:xfrm>
                      <a:off x="7788286" y="4235140"/>
                      <a:ext cx="3297106" cy="2093379"/>
                    </a:xfrm>
                    <a:prstGeom prst="rect">
                      <a:avLst/>
                    </a:prstGeom>
                    <a:solidFill>
                      <a:schemeClr val="bg1">
                        <a:lumMod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15" name="矩形 14">
                    <a:extLst/>
                  </p:cNvPr>
                  <p:cNvSpPr/>
                  <p:nvPr/>
                </p:nvSpPr>
                <p:spPr bwMode="auto">
                  <a:xfrm>
                    <a:off x="755649" y="3051900"/>
                    <a:ext cx="2697176" cy="1710969"/>
                  </a:xfrm>
                  <a:prstGeom prst="rect">
                    <a:avLst/>
                  </a:prstGeom>
                  <a:solidFill>
                    <a:schemeClr val="bg1">
                      <a:lumMod val="8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12" name="矩形 11">
                  <a:extLst/>
                </p:cNvPr>
                <p:cNvSpPr/>
                <p:nvPr/>
              </p:nvSpPr>
              <p:spPr bwMode="auto">
                <a:xfrm>
                  <a:off x="3521087" y="3056662"/>
                  <a:ext cx="2697176" cy="1710969"/>
                </a:xfrm>
                <a:prstGeom prst="rect">
                  <a:avLst/>
                </a:prstGeom>
                <a:solidFill>
                  <a:schemeClr val="bg1">
                    <a:lumMod val="8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矩形 12">
                  <a:extLst/>
                </p:cNvPr>
                <p:cNvSpPr/>
                <p:nvPr/>
              </p:nvSpPr>
              <p:spPr bwMode="auto">
                <a:xfrm>
                  <a:off x="6299226" y="3051900"/>
                  <a:ext cx="2697176" cy="1710969"/>
                </a:xfrm>
                <a:prstGeom prst="rect">
                  <a:avLst/>
                </a:prstGeom>
                <a:solidFill>
                  <a:schemeClr val="bg1">
                    <a:lumMod val="8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6" name="矩形 3"/>
              <p:cNvSpPr>
                <a:spLocks noChangeArrowheads="1"/>
              </p:cNvSpPr>
              <p:nvPr/>
            </p:nvSpPr>
            <p:spPr bwMode="auto">
              <a:xfrm>
                <a:off x="899591" y="3538227"/>
                <a:ext cx="22621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800">
                    <a:latin typeface="Arial" panose="020B0604020202020204" pitchFamily="34" charset="0"/>
                  </a:rPr>
                  <a:t>人工向所有员工统计</a:t>
                </a:r>
                <a:endParaRPr lang="en-US" altLang="zh-CN" sz="1800">
                  <a:latin typeface="Arial" panose="020B0604020202020204" pitchFamily="34" charset="0"/>
                </a:endParaRPr>
              </a:p>
              <a:p>
                <a:pPr>
                  <a:spcBef>
                    <a:spcPct val="0"/>
                  </a:spcBef>
                  <a:buFontTx/>
                  <a:buNone/>
                </a:pPr>
                <a:r>
                  <a:rPr lang="zh-CN" altLang="en-US" sz="1800">
                    <a:latin typeface="Arial" panose="020B0604020202020204" pitchFamily="34" charset="0"/>
                  </a:rPr>
                  <a:t>（易错，工作量大）</a:t>
                </a:r>
              </a:p>
            </p:txBody>
          </p:sp>
          <p:sp>
            <p:nvSpPr>
              <p:cNvPr id="7" name="矩形 16"/>
              <p:cNvSpPr>
                <a:spLocks noChangeArrowheads="1"/>
              </p:cNvSpPr>
              <p:nvPr/>
            </p:nvSpPr>
            <p:spPr bwMode="auto">
              <a:xfrm>
                <a:off x="3791147" y="3538227"/>
                <a:ext cx="22621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800" dirty="0">
                    <a:latin typeface="Arial" panose="020B0604020202020204" pitchFamily="34" charset="0"/>
                  </a:rPr>
                  <a:t>人工根据身份证提取</a:t>
                </a:r>
                <a:endParaRPr lang="en-US" altLang="zh-CN" sz="1800" dirty="0">
                  <a:latin typeface="Arial" panose="020B0604020202020204" pitchFamily="34" charset="0"/>
                </a:endParaRPr>
              </a:p>
              <a:p>
                <a:pPr>
                  <a:spcBef>
                    <a:spcPct val="0"/>
                  </a:spcBef>
                  <a:buFontTx/>
                  <a:buNone/>
                </a:pPr>
                <a:r>
                  <a:rPr lang="zh-CN" altLang="en-US" sz="1800" dirty="0">
                    <a:latin typeface="Arial" panose="020B0604020202020204" pitchFamily="34" charset="0"/>
                  </a:rPr>
                  <a:t>（易错，工作量大）</a:t>
                </a:r>
                <a:endParaRPr lang="en-US" altLang="zh-CN" sz="1800" dirty="0">
                  <a:latin typeface="Arial" panose="020B0604020202020204" pitchFamily="34" charset="0"/>
                </a:endParaRPr>
              </a:p>
            </p:txBody>
          </p:sp>
          <p:sp>
            <p:nvSpPr>
              <p:cNvPr id="8" name="矩形 17"/>
              <p:cNvSpPr>
                <a:spLocks noChangeArrowheads="1"/>
              </p:cNvSpPr>
              <p:nvPr/>
            </p:nvSpPr>
            <p:spPr bwMode="auto">
              <a:xfrm>
                <a:off x="6442852" y="3538227"/>
                <a:ext cx="24929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800" dirty="0">
                    <a:latin typeface="Arial" panose="020B0604020202020204" pitchFamily="34" charset="0"/>
                  </a:rPr>
                  <a:t>联系公司其他部门查看</a:t>
                </a:r>
                <a:endParaRPr lang="en-US" altLang="zh-CN" sz="1800" dirty="0">
                  <a:latin typeface="Arial" panose="020B0604020202020204" pitchFamily="34" charset="0"/>
                </a:endParaRPr>
              </a:p>
              <a:p>
                <a:pPr>
                  <a:spcBef>
                    <a:spcPct val="0"/>
                  </a:spcBef>
                  <a:buFontTx/>
                  <a:buNone/>
                </a:pPr>
                <a:r>
                  <a:rPr lang="zh-CN" altLang="en-US" sz="1800" dirty="0">
                    <a:latin typeface="Arial" panose="020B0604020202020204" pitchFamily="34" charset="0"/>
                  </a:rPr>
                  <a:t>（耗时、不一定可行）</a:t>
                </a:r>
                <a:endParaRPr lang="en-US" altLang="zh-CN" sz="1800" dirty="0">
                  <a:latin typeface="Arial" panose="020B0604020202020204" pitchFamily="34" charset="0"/>
                </a:endParaRPr>
              </a:p>
            </p:txBody>
          </p:sp>
          <p:sp>
            <p:nvSpPr>
              <p:cNvPr id="9" name="矩形 18"/>
              <p:cNvSpPr>
                <a:spLocks noChangeArrowheads="1"/>
              </p:cNvSpPr>
              <p:nvPr/>
            </p:nvSpPr>
            <p:spPr bwMode="auto">
              <a:xfrm>
                <a:off x="899591" y="5295826"/>
                <a:ext cx="24929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800">
                    <a:latin typeface="Arial" panose="020B0604020202020204" pitchFamily="34" charset="0"/>
                  </a:rPr>
                  <a:t>编写函数从身份证号码</a:t>
                </a:r>
                <a:endParaRPr lang="en-US" altLang="zh-CN" sz="1800">
                  <a:latin typeface="Arial" panose="020B0604020202020204" pitchFamily="34" charset="0"/>
                </a:endParaRPr>
              </a:p>
              <a:p>
                <a:pPr>
                  <a:spcBef>
                    <a:spcPct val="0"/>
                  </a:spcBef>
                  <a:buFontTx/>
                  <a:buNone/>
                </a:pPr>
                <a:r>
                  <a:rPr lang="zh-CN" altLang="en-US" sz="1800">
                    <a:latin typeface="Arial" panose="020B0604020202020204" pitchFamily="34" charset="0"/>
                  </a:rPr>
                  <a:t>中提取（懂得函数）</a:t>
                </a:r>
              </a:p>
            </p:txBody>
          </p:sp>
          <p:sp>
            <p:nvSpPr>
              <p:cNvPr id="10" name="矩形 29"/>
              <p:cNvSpPr>
                <a:spLocks noChangeArrowheads="1"/>
              </p:cNvSpPr>
              <p:nvPr/>
            </p:nvSpPr>
            <p:spPr bwMode="auto">
              <a:xfrm>
                <a:off x="6467058" y="5295830"/>
                <a:ext cx="24929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800">
                    <a:latin typeface="Arial" panose="020B0604020202020204" pitchFamily="34" charset="0"/>
                  </a:rPr>
                  <a:t>直接搜寻根据身份证号</a:t>
                </a:r>
                <a:endParaRPr lang="en-US" altLang="zh-CN" sz="1800">
                  <a:latin typeface="Arial" panose="020B0604020202020204" pitchFamily="34" charset="0"/>
                </a:endParaRPr>
              </a:p>
              <a:p>
                <a:pPr>
                  <a:spcBef>
                    <a:spcPct val="0"/>
                  </a:spcBef>
                  <a:buFontTx/>
                  <a:buNone/>
                </a:pPr>
                <a:r>
                  <a:rPr lang="zh-CN" altLang="en-US" sz="1800">
                    <a:latin typeface="Arial" panose="020B0604020202020204" pitchFamily="34" charset="0"/>
                  </a:rPr>
                  <a:t>获得生日的</a:t>
                </a:r>
                <a:r>
                  <a:rPr lang="en-US" altLang="zh-CN" sz="1800">
                    <a:latin typeface="Arial" panose="020B0604020202020204" pitchFamily="34" charset="0"/>
                  </a:rPr>
                  <a:t>Excel</a:t>
                </a:r>
                <a:r>
                  <a:rPr lang="zh-CN" altLang="en-US" sz="1800">
                    <a:latin typeface="Arial" panose="020B0604020202020204" pitchFamily="34" charset="0"/>
                  </a:rPr>
                  <a:t>文件</a:t>
                </a:r>
              </a:p>
            </p:txBody>
          </p:sp>
        </p:grpSp>
        <p:sp>
          <p:nvSpPr>
            <p:cNvPr id="19" name="椭圆 18"/>
            <p:cNvSpPr/>
            <p:nvPr/>
          </p:nvSpPr>
          <p:spPr>
            <a:xfrm>
              <a:off x="1311275" y="1230313"/>
              <a:ext cx="1008063" cy="1008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7200" dirty="0"/>
                <a:t>1</a:t>
              </a:r>
              <a:endParaRPr lang="zh-CN" altLang="en-US" sz="7200" dirty="0"/>
            </a:p>
          </p:txBody>
        </p:sp>
        <p:sp>
          <p:nvSpPr>
            <p:cNvPr id="20" name="椭圆 19"/>
            <p:cNvSpPr/>
            <p:nvPr/>
          </p:nvSpPr>
          <p:spPr>
            <a:xfrm>
              <a:off x="4110038" y="1230313"/>
              <a:ext cx="1008062" cy="10080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7200" dirty="0"/>
                <a:t>2</a:t>
              </a:r>
              <a:endParaRPr lang="zh-CN" altLang="en-US" sz="7200" dirty="0"/>
            </a:p>
          </p:txBody>
        </p:sp>
        <p:sp>
          <p:nvSpPr>
            <p:cNvPr id="21" name="椭圆 20"/>
            <p:cNvSpPr/>
            <p:nvPr/>
          </p:nvSpPr>
          <p:spPr>
            <a:xfrm>
              <a:off x="6992938" y="1203325"/>
              <a:ext cx="1008062" cy="100806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7200" dirty="0"/>
                <a:t>3</a:t>
              </a:r>
              <a:endParaRPr lang="zh-CN" altLang="en-US" sz="7200" dirty="0"/>
            </a:p>
          </p:txBody>
        </p:sp>
        <p:sp>
          <p:nvSpPr>
            <p:cNvPr id="22" name="椭圆 21"/>
            <p:cNvSpPr/>
            <p:nvPr/>
          </p:nvSpPr>
          <p:spPr>
            <a:xfrm>
              <a:off x="1311275" y="4964113"/>
              <a:ext cx="1008063" cy="1008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7200" dirty="0"/>
                <a:t>4</a:t>
              </a:r>
              <a:endParaRPr lang="zh-CN" altLang="en-US" sz="7200" dirty="0"/>
            </a:p>
          </p:txBody>
        </p:sp>
        <p:sp>
          <p:nvSpPr>
            <p:cNvPr id="23" name="椭圆 22"/>
            <p:cNvSpPr/>
            <p:nvPr/>
          </p:nvSpPr>
          <p:spPr>
            <a:xfrm>
              <a:off x="4144963" y="4964113"/>
              <a:ext cx="1008062" cy="10080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7200" dirty="0"/>
                <a:t>5</a:t>
              </a:r>
              <a:endParaRPr lang="zh-CN" altLang="en-US" sz="7200" dirty="0"/>
            </a:p>
          </p:txBody>
        </p:sp>
        <p:sp>
          <p:nvSpPr>
            <p:cNvPr id="24" name="椭圆 23"/>
            <p:cNvSpPr/>
            <p:nvPr/>
          </p:nvSpPr>
          <p:spPr>
            <a:xfrm>
              <a:off x="6991350" y="4962525"/>
              <a:ext cx="1008063" cy="1008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7200" dirty="0"/>
                <a:t>6</a:t>
              </a:r>
              <a:endParaRPr lang="zh-CN" altLang="en-US" sz="7200" dirty="0"/>
            </a:p>
          </p:txBody>
        </p:sp>
      </p:grpSp>
    </p:spTree>
    <p:extLst>
      <p:ext uri="{BB962C8B-B14F-4D97-AF65-F5344CB8AC3E}">
        <p14:creationId xmlns:p14="http://schemas.microsoft.com/office/powerpoint/2010/main" val="2821859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05333" y="18107"/>
            <a:ext cx="4581883" cy="742694"/>
          </a:xfrm>
        </p:spPr>
        <p:txBody>
          <a:bodyPr/>
          <a:lstStyle/>
          <a:p>
            <a:r>
              <a:rPr lang="zh-CN" altLang="en-US" dirty="0" smtClean="0"/>
              <a:t>网上的搜索结果</a:t>
            </a:r>
            <a:r>
              <a:rPr lang="en-US" altLang="zh-CN" dirty="0" smtClean="0"/>
              <a:t>-</a:t>
            </a:r>
            <a:r>
              <a:rPr lang="en-US" altLang="zh-CN" dirty="0" err="1" smtClean="0"/>
              <a:t>filetype</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36005" y="1288295"/>
            <a:ext cx="439737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2580" y="1288295"/>
            <a:ext cx="454342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77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7812" y="0"/>
            <a:ext cx="9275400" cy="660903"/>
          </a:xfrm>
        </p:spPr>
        <p:txBody>
          <a:bodyPr/>
          <a:lstStyle/>
          <a:p>
            <a:r>
              <a:rPr lang="zh-CN" altLang="en-US" dirty="0" smtClean="0"/>
              <a:t>零借阅图书筛选方法</a:t>
            </a:r>
            <a:r>
              <a:rPr lang="en-US" altLang="zh-CN" dirty="0" smtClean="0"/>
              <a:t>——</a:t>
            </a:r>
            <a:r>
              <a:rPr lang="zh-CN" altLang="en-US" dirty="0" smtClean="0"/>
              <a:t>南开大学图书馆真实案例</a:t>
            </a:r>
            <a:endParaRPr lang="zh-CN" altLang="en-US" dirty="0"/>
          </a:p>
        </p:txBody>
      </p:sp>
      <p:sp>
        <p:nvSpPr>
          <p:cNvPr id="3" name="内容占位符 2"/>
          <p:cNvSpPr>
            <a:spLocks noGrp="1"/>
          </p:cNvSpPr>
          <p:nvPr>
            <p:ph idx="1"/>
          </p:nvPr>
        </p:nvSpPr>
        <p:spPr>
          <a:xfrm>
            <a:off x="477193" y="950097"/>
            <a:ext cx="11060973" cy="4992783"/>
          </a:xfrm>
        </p:spPr>
        <p:txBody>
          <a:bodyPr/>
          <a:lstStyle/>
          <a:p>
            <a:r>
              <a:rPr lang="zh-CN" altLang="en-US" dirty="0" smtClean="0"/>
              <a:t>图书馆是一个知识的殿堂，但是知识太多了，也会容易导致迷路。有一些非常好的资源，它就在那里，等着你，你却一直没有寻到它。</a:t>
            </a:r>
            <a:endParaRPr lang="en-US" altLang="zh-CN" dirty="0" smtClean="0"/>
          </a:p>
          <a:p>
            <a:r>
              <a:rPr lang="zh-CN" altLang="en-US" dirty="0" smtClean="0"/>
              <a:t>读者服务部筛选出近三年来零借阅的图书共计三万余册，每人从</a:t>
            </a:r>
            <a:r>
              <a:rPr lang="en-US" altLang="zh-CN" dirty="0" smtClean="0"/>
              <a:t>6000</a:t>
            </a:r>
            <a:r>
              <a:rPr lang="zh-CN" altLang="en-US" dirty="0" smtClean="0"/>
              <a:t>本书中筛选出有价值的图书</a:t>
            </a:r>
            <a:r>
              <a:rPr lang="en-US" altLang="zh-CN" dirty="0" smtClean="0"/>
              <a:t>50</a:t>
            </a:r>
            <a:r>
              <a:rPr lang="zh-CN" altLang="en-US" dirty="0" smtClean="0"/>
              <a:t>本，推荐给读者，要求三天以内筛选完成，请问，该如何筛选呢？</a:t>
            </a:r>
            <a:endParaRPr lang="en-US" altLang="zh-CN" dirty="0" smtClean="0"/>
          </a:p>
          <a:p>
            <a:endParaRPr lang="zh-CN" altLang="en-US" dirty="0"/>
          </a:p>
        </p:txBody>
      </p:sp>
      <p:pic>
        <p:nvPicPr>
          <p:cNvPr id="4" name="图片 3"/>
          <p:cNvPicPr>
            <a:picLocks noChangeAspect="1"/>
          </p:cNvPicPr>
          <p:nvPr/>
        </p:nvPicPr>
        <p:blipFill>
          <a:blip r:embed="rId2"/>
          <a:stretch>
            <a:fillRect/>
          </a:stretch>
        </p:blipFill>
        <p:spPr>
          <a:xfrm>
            <a:off x="1338299" y="2969535"/>
            <a:ext cx="9338759" cy="3793403"/>
          </a:xfrm>
          <a:prstGeom prst="rect">
            <a:avLst/>
          </a:prstGeom>
        </p:spPr>
      </p:pic>
    </p:spTree>
    <p:extLst>
      <p:ext uri="{BB962C8B-B14F-4D97-AF65-F5344CB8AC3E}">
        <p14:creationId xmlns:p14="http://schemas.microsoft.com/office/powerpoint/2010/main" val="4271340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如何筛选版呢</a:t>
            </a:r>
            <a:r>
              <a:rPr lang="zh-CN" altLang="en-US" dirty="0"/>
              <a:t>？</a:t>
            </a:r>
          </a:p>
        </p:txBody>
      </p:sp>
      <p:sp>
        <p:nvSpPr>
          <p:cNvPr id="3" name="内容占位符 2"/>
          <p:cNvSpPr>
            <a:spLocks noGrp="1"/>
          </p:cNvSpPr>
          <p:nvPr>
            <p:ph idx="1"/>
          </p:nvPr>
        </p:nvSpPr>
        <p:spPr>
          <a:xfrm>
            <a:off x="586696" y="1122112"/>
            <a:ext cx="11060973" cy="4992783"/>
          </a:xfrm>
        </p:spPr>
        <p:txBody>
          <a:bodyPr/>
          <a:lstStyle/>
          <a:p>
            <a:r>
              <a:rPr lang="zh-CN" altLang="en-US" dirty="0" smtClean="0"/>
              <a:t>了解自己的真实需求</a:t>
            </a:r>
            <a:r>
              <a:rPr lang="en-US" altLang="zh-CN" dirty="0" smtClean="0"/>
              <a:t>——</a:t>
            </a:r>
            <a:r>
              <a:rPr lang="zh-CN" altLang="en-US" dirty="0" smtClean="0"/>
              <a:t>找出零借阅图书中的好书，需要一个合理的筛选标准，能够评价一本书究竟好不好。同时，要有一定的效率，时间有限。</a:t>
            </a:r>
            <a:endParaRPr lang="en-US" altLang="zh-CN" dirty="0" smtClean="0"/>
          </a:p>
          <a:p>
            <a:r>
              <a:rPr lang="zh-CN" altLang="en-US" dirty="0" smtClean="0"/>
              <a:t>权威作者？图书销量？图书评价？与高借阅量图书的内容相关性？</a:t>
            </a:r>
            <a:endParaRPr lang="en-US" altLang="zh-CN" dirty="0" smtClean="0"/>
          </a:p>
          <a:p>
            <a:r>
              <a:rPr lang="zh-CN" altLang="en-US" dirty="0"/>
              <a:t>充分</a:t>
            </a:r>
            <a:r>
              <a:rPr lang="zh-CN" altLang="en-US" dirty="0" smtClean="0"/>
              <a:t>利用信息源：豆瓣读书，都是对图书的</a:t>
            </a:r>
            <a:r>
              <a:rPr lang="zh-CN" altLang="en-US" dirty="0"/>
              <a:t>评价</a:t>
            </a:r>
            <a:r>
              <a:rPr lang="zh-CN" altLang="en-US" dirty="0" smtClean="0"/>
              <a:t>信息，利用大众数据去帮我们筛选。</a:t>
            </a:r>
            <a:endParaRPr lang="en-US" altLang="zh-CN" dirty="0" smtClean="0"/>
          </a:p>
          <a:p>
            <a:r>
              <a:rPr lang="zh-CN" altLang="en-US" dirty="0" smtClean="0"/>
              <a:t>做法：编写程序，解析豆瓣读书，通过</a:t>
            </a:r>
            <a:r>
              <a:rPr lang="en-US" altLang="zh-CN" dirty="0" smtClean="0"/>
              <a:t>ISBN</a:t>
            </a:r>
            <a:r>
              <a:rPr lang="zh-CN" altLang="en-US" dirty="0" smtClean="0"/>
              <a:t>去查询图书的评价信息，进而判断图书的价值。</a:t>
            </a:r>
            <a:endParaRPr lang="en-US" altLang="zh-CN" dirty="0" smtClean="0"/>
          </a:p>
          <a:p>
            <a:endParaRPr lang="en-US" altLang="zh-CN" dirty="0" smtClean="0"/>
          </a:p>
        </p:txBody>
      </p:sp>
      <p:pic>
        <p:nvPicPr>
          <p:cNvPr id="4" name="图片 3"/>
          <p:cNvPicPr>
            <a:picLocks noChangeAspect="1"/>
          </p:cNvPicPr>
          <p:nvPr/>
        </p:nvPicPr>
        <p:blipFill>
          <a:blip r:embed="rId2"/>
          <a:stretch>
            <a:fillRect/>
          </a:stretch>
        </p:blipFill>
        <p:spPr>
          <a:xfrm>
            <a:off x="903568" y="4242471"/>
            <a:ext cx="10211543" cy="2289181"/>
          </a:xfrm>
          <a:prstGeom prst="rect">
            <a:avLst/>
          </a:prstGeom>
        </p:spPr>
      </p:pic>
    </p:spTree>
    <p:extLst>
      <p:ext uri="{BB962C8B-B14F-4D97-AF65-F5344CB8AC3E}">
        <p14:creationId xmlns:p14="http://schemas.microsoft.com/office/powerpoint/2010/main" val="1472255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14387" y="0"/>
            <a:ext cx="5206572" cy="742694"/>
          </a:xfrm>
        </p:spPr>
        <p:txBody>
          <a:bodyPr/>
          <a:lstStyle/>
          <a:p>
            <a:r>
              <a:rPr lang="en-US" altLang="zh-CN" dirty="0" smtClean="0"/>
              <a:t>But</a:t>
            </a:r>
            <a:r>
              <a:rPr lang="zh-CN" altLang="en-US" dirty="0" smtClean="0"/>
              <a:t>，你以为这就够了吗？</a:t>
            </a:r>
            <a:endParaRPr lang="zh-CN" altLang="en-US" dirty="0"/>
          </a:p>
        </p:txBody>
      </p:sp>
      <p:pic>
        <p:nvPicPr>
          <p:cNvPr id="4" name="内容占位符 3"/>
          <p:cNvPicPr>
            <a:picLocks noGrp="1" noChangeAspect="1"/>
          </p:cNvPicPr>
          <p:nvPr>
            <p:ph idx="1"/>
          </p:nvPr>
        </p:nvPicPr>
        <p:blipFill>
          <a:blip r:embed="rId2"/>
          <a:stretch>
            <a:fillRect/>
          </a:stretch>
        </p:blipFill>
        <p:spPr>
          <a:xfrm>
            <a:off x="1669008" y="895411"/>
            <a:ext cx="8624782" cy="5740589"/>
          </a:xfrm>
          <a:prstGeom prst="rect">
            <a:avLst/>
          </a:prstGeom>
        </p:spPr>
      </p:pic>
    </p:spTree>
    <p:extLst>
      <p:ext uri="{BB962C8B-B14F-4D97-AF65-F5344CB8AC3E}">
        <p14:creationId xmlns:p14="http://schemas.microsoft.com/office/powerpoint/2010/main" val="905964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44834" y="0"/>
            <a:ext cx="2481479" cy="742694"/>
          </a:xfrm>
        </p:spPr>
        <p:txBody>
          <a:bodyPr/>
          <a:lstStyle/>
          <a:p>
            <a:r>
              <a:rPr lang="zh-CN" altLang="en-US" dirty="0" smtClean="0"/>
              <a:t>最后结果</a:t>
            </a:r>
            <a:endParaRPr lang="zh-CN" altLang="en-US" dirty="0"/>
          </a:p>
        </p:txBody>
      </p:sp>
      <p:pic>
        <p:nvPicPr>
          <p:cNvPr id="4" name="内容占位符 3"/>
          <p:cNvPicPr>
            <a:picLocks noGrp="1" noChangeAspect="1"/>
          </p:cNvPicPr>
          <p:nvPr>
            <p:ph idx="1"/>
          </p:nvPr>
        </p:nvPicPr>
        <p:blipFill>
          <a:blip r:embed="rId2"/>
          <a:stretch>
            <a:fillRect/>
          </a:stretch>
        </p:blipFill>
        <p:spPr>
          <a:xfrm>
            <a:off x="497941" y="932507"/>
            <a:ext cx="11036173" cy="5794217"/>
          </a:xfrm>
          <a:prstGeom prst="rect">
            <a:avLst/>
          </a:prstGeom>
        </p:spPr>
      </p:pic>
    </p:spTree>
    <p:extLst>
      <p:ext uri="{BB962C8B-B14F-4D97-AF65-F5344CB8AC3E}">
        <p14:creationId xmlns:p14="http://schemas.microsoft.com/office/powerpoint/2010/main" val="331681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74054" y="73502"/>
            <a:ext cx="3377772" cy="742694"/>
          </a:xfrm>
        </p:spPr>
        <p:txBody>
          <a:bodyPr/>
          <a:lstStyle/>
          <a:p>
            <a:r>
              <a:rPr lang="zh-CN" altLang="en-US" dirty="0" smtClean="0"/>
              <a:t>信息素养的概念</a:t>
            </a:r>
            <a:endParaRPr lang="zh-CN" altLang="en-US" dirty="0"/>
          </a:p>
        </p:txBody>
      </p:sp>
      <p:sp>
        <p:nvSpPr>
          <p:cNvPr id="3" name="内容占位符 2"/>
          <p:cNvSpPr>
            <a:spLocks noGrp="1"/>
          </p:cNvSpPr>
          <p:nvPr>
            <p:ph idx="1"/>
          </p:nvPr>
        </p:nvSpPr>
        <p:spPr/>
        <p:txBody>
          <a:bodyPr/>
          <a:lstStyle/>
          <a:p>
            <a:pPr marL="0" lvl="0" indent="0" fontAlgn="base">
              <a:lnSpc>
                <a:spcPct val="115000"/>
              </a:lnSpc>
              <a:spcBef>
                <a:spcPct val="20000"/>
              </a:spcBef>
              <a:spcAft>
                <a:spcPct val="0"/>
              </a:spcAft>
              <a:buClr>
                <a:srgbClr val="0066CC"/>
              </a:buClr>
              <a:buSzTx/>
              <a:buNone/>
            </a:pPr>
            <a:r>
              <a:rPr lang="zh-CN" altLang="en-US" sz="3200" b="1" kern="0" dirty="0">
                <a:solidFill>
                  <a:srgbClr val="0066CC"/>
                </a:solidFill>
                <a:latin typeface="华文新魏" panose="02010800040101010101" pitchFamily="2" charset="-122"/>
                <a:ea typeface="华文新魏" panose="02010800040101010101" pitchFamily="2" charset="-122"/>
              </a:rPr>
              <a:t>信息素养</a:t>
            </a:r>
            <a:r>
              <a:rPr lang="en-US" altLang="zh-CN" sz="3200" b="1" kern="0" dirty="0">
                <a:solidFill>
                  <a:srgbClr val="0066CC"/>
                </a:solidFill>
                <a:latin typeface="华文新魏" panose="02010800040101010101" pitchFamily="2" charset="-122"/>
                <a:ea typeface="华文新魏" panose="02010800040101010101" pitchFamily="2" charset="-122"/>
              </a:rPr>
              <a:t>(information literacy)</a:t>
            </a:r>
            <a:r>
              <a:rPr lang="zh-CN" altLang="en-US" sz="3200" b="1" kern="0" dirty="0">
                <a:solidFill>
                  <a:srgbClr val="0066CC"/>
                </a:solidFill>
                <a:latin typeface="华文新魏" panose="02010800040101010101" pitchFamily="2" charset="-122"/>
                <a:ea typeface="华文新魏" panose="02010800040101010101" pitchFamily="2" charset="-122"/>
              </a:rPr>
              <a:t>这一概念是信息产业协会主席</a:t>
            </a:r>
            <a:r>
              <a:rPr lang="zh-CN" altLang="en-US" sz="3200" b="1" kern="0" dirty="0">
                <a:solidFill>
                  <a:srgbClr val="FF3399"/>
                </a:solidFill>
                <a:latin typeface="华文新魏" panose="02010800040101010101" pitchFamily="2" charset="-122"/>
                <a:ea typeface="华文新魏" panose="02010800040101010101" pitchFamily="2" charset="-122"/>
              </a:rPr>
              <a:t>保罗</a:t>
            </a:r>
            <a:r>
              <a:rPr lang="zh-CN" altLang="en-US" sz="1600" b="1" kern="0" dirty="0">
                <a:solidFill>
                  <a:srgbClr val="FF3399"/>
                </a:solidFill>
                <a:latin typeface="华文新魏" panose="02010800040101010101" pitchFamily="2" charset="-122"/>
                <a:ea typeface="华文新魏" panose="02010800040101010101" pitchFamily="2" charset="-122"/>
                <a:sym typeface="Symbol" panose="05050102010706020507" pitchFamily="18" charset="2"/>
              </a:rPr>
              <a:t> </a:t>
            </a:r>
            <a:r>
              <a:rPr lang="zh-CN" altLang="en-US" sz="3200" b="1" kern="0" dirty="0">
                <a:solidFill>
                  <a:srgbClr val="FF3399"/>
                </a:solidFill>
                <a:latin typeface="华文新魏" panose="02010800040101010101" pitchFamily="2" charset="-122"/>
                <a:ea typeface="华文新魏" panose="02010800040101010101" pitchFamily="2" charset="-122"/>
              </a:rPr>
              <a:t>泽考斯基（</a:t>
            </a:r>
            <a:r>
              <a:rPr lang="en-US" altLang="zh-CN" sz="3200" b="1" kern="0" dirty="0">
                <a:solidFill>
                  <a:srgbClr val="FF3399"/>
                </a:solidFill>
                <a:latin typeface="华文新魏" panose="02010800040101010101" pitchFamily="2" charset="-122"/>
                <a:ea typeface="华文新魏" panose="02010800040101010101" pitchFamily="2" charset="-122"/>
              </a:rPr>
              <a:t>Paul G. </a:t>
            </a:r>
            <a:r>
              <a:rPr lang="en-US" altLang="zh-CN" sz="3200" b="1" kern="0" dirty="0" err="1">
                <a:solidFill>
                  <a:srgbClr val="FF3399"/>
                </a:solidFill>
                <a:latin typeface="华文新魏" panose="02010800040101010101" pitchFamily="2" charset="-122"/>
                <a:ea typeface="华文新魏" panose="02010800040101010101" pitchFamily="2" charset="-122"/>
              </a:rPr>
              <a:t>Zurkowski</a:t>
            </a:r>
            <a:r>
              <a:rPr lang="zh-CN" altLang="en-US" sz="3200" b="1" kern="0" dirty="0">
                <a:solidFill>
                  <a:srgbClr val="FF3399"/>
                </a:solidFill>
                <a:latin typeface="华文新魏" panose="02010800040101010101" pitchFamily="2" charset="-122"/>
                <a:ea typeface="华文新魏" panose="02010800040101010101" pitchFamily="2" charset="-122"/>
              </a:rPr>
              <a:t>）</a:t>
            </a:r>
            <a:r>
              <a:rPr lang="zh-CN" altLang="en-US" sz="3200" b="1" kern="0" dirty="0">
                <a:solidFill>
                  <a:srgbClr val="0000CC"/>
                </a:solidFill>
                <a:latin typeface="华文新魏" panose="02010800040101010101" pitchFamily="2" charset="-122"/>
                <a:ea typeface="华文新魏" panose="02010800040101010101" pitchFamily="2" charset="-122"/>
              </a:rPr>
              <a:t>于</a:t>
            </a:r>
            <a:r>
              <a:rPr lang="en-US" altLang="zh-CN" sz="3200" b="1" kern="0" dirty="0">
                <a:solidFill>
                  <a:srgbClr val="FF3399"/>
                </a:solidFill>
                <a:latin typeface="华文新魏" panose="02010800040101010101" pitchFamily="2" charset="-122"/>
                <a:ea typeface="华文新魏" panose="02010800040101010101" pitchFamily="2" charset="-122"/>
              </a:rPr>
              <a:t>1974</a:t>
            </a:r>
            <a:r>
              <a:rPr lang="zh-CN" altLang="en-US" sz="3200" b="1" kern="0" dirty="0">
                <a:solidFill>
                  <a:srgbClr val="FF3399"/>
                </a:solidFill>
                <a:latin typeface="华文新魏" panose="02010800040101010101" pitchFamily="2" charset="-122"/>
                <a:ea typeface="华文新魏" panose="02010800040101010101" pitchFamily="2" charset="-122"/>
              </a:rPr>
              <a:t>年</a:t>
            </a:r>
            <a:r>
              <a:rPr lang="zh-CN" altLang="en-US" sz="3200" b="1" kern="0" dirty="0">
                <a:solidFill>
                  <a:srgbClr val="0066CC"/>
                </a:solidFill>
                <a:latin typeface="华文新魏" panose="02010800040101010101" pitchFamily="2" charset="-122"/>
                <a:ea typeface="华文新魏" panose="02010800040101010101" pitchFamily="2" charset="-122"/>
              </a:rPr>
              <a:t>在美国提出的</a:t>
            </a:r>
            <a:r>
              <a:rPr lang="zh-CN" altLang="en-US" sz="3200" b="1" kern="0" dirty="0">
                <a:solidFill>
                  <a:srgbClr val="233583"/>
                </a:solidFill>
                <a:latin typeface="华文新魏" panose="02010800040101010101" pitchFamily="2" charset="-122"/>
                <a:ea typeface="华文新魏" panose="02010800040101010101" pitchFamily="2" charset="-122"/>
              </a:rPr>
              <a:t>。</a:t>
            </a:r>
          </a:p>
          <a:p>
            <a:pPr marL="0" lvl="0" indent="0" fontAlgn="base">
              <a:lnSpc>
                <a:spcPct val="110000"/>
              </a:lnSpc>
              <a:spcBef>
                <a:spcPct val="85000"/>
              </a:spcBef>
              <a:spcAft>
                <a:spcPct val="0"/>
              </a:spcAft>
              <a:buClr>
                <a:srgbClr val="0066CC"/>
              </a:buClr>
              <a:buSzTx/>
              <a:buNone/>
            </a:pPr>
            <a:r>
              <a:rPr lang="zh-CN" altLang="en-US" sz="2800" b="1" kern="0" dirty="0">
                <a:solidFill>
                  <a:srgbClr val="0000CC"/>
                </a:solidFill>
                <a:latin typeface="Arial"/>
                <a:ea typeface="宋体"/>
              </a:rPr>
              <a:t>他提出的信息素养的概念：</a:t>
            </a:r>
          </a:p>
          <a:p>
            <a:pPr marL="0" lvl="0" indent="0" fontAlgn="base">
              <a:lnSpc>
                <a:spcPct val="110000"/>
              </a:lnSpc>
              <a:spcBef>
                <a:spcPct val="85000"/>
              </a:spcBef>
              <a:spcAft>
                <a:spcPct val="0"/>
              </a:spcAft>
              <a:buClr>
                <a:srgbClr val="0066CC"/>
              </a:buClr>
              <a:buSzTx/>
              <a:buNone/>
            </a:pPr>
            <a:r>
              <a:rPr lang="zh-CN" altLang="en-US" sz="2800" b="1" kern="0" dirty="0">
                <a:solidFill>
                  <a:srgbClr val="0000CC"/>
                </a:solidFill>
                <a:latin typeface="Arial"/>
                <a:ea typeface="宋体"/>
              </a:rPr>
              <a:t>        利用大量的信息工具及主要信息源使问题得到解答时利用信息的技术与技能。</a:t>
            </a:r>
          </a:p>
          <a:p>
            <a:endParaRPr lang="zh-CN" altLang="en-US" dirty="0"/>
          </a:p>
        </p:txBody>
      </p:sp>
      <p:pic>
        <p:nvPicPr>
          <p:cNvPr id="4"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7582" y="4456571"/>
            <a:ext cx="343058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186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A000120141119A01PPBG">
  <a:themeElements>
    <a:clrScheme name="自定义 189">
      <a:dk1>
        <a:srgbClr val="47494B"/>
      </a:dk1>
      <a:lt1>
        <a:srgbClr val="FFFFFF"/>
      </a:lt1>
      <a:dk2>
        <a:srgbClr val="454749"/>
      </a:dk2>
      <a:lt2>
        <a:srgbClr val="FFFFFF"/>
      </a:lt2>
      <a:accent1>
        <a:srgbClr val="2D9C9F"/>
      </a:accent1>
      <a:accent2>
        <a:srgbClr val="87AD83"/>
      </a:accent2>
      <a:accent3>
        <a:srgbClr val="5FACC0"/>
      </a:accent3>
      <a:accent4>
        <a:srgbClr val="B5C2D3"/>
      </a:accent4>
      <a:accent5>
        <a:srgbClr val="7030A0"/>
      </a:accent5>
      <a:accent6>
        <a:srgbClr val="FFC000"/>
      </a:accent6>
      <a:hlink>
        <a:srgbClr val="00B0F0"/>
      </a:hlink>
      <a:folHlink>
        <a:srgbClr val="AFB2B4"/>
      </a:folHlink>
    </a:clrScheme>
    <a:fontScheme name="KSO主题文字4">
      <a:majorFont>
        <a:latin typeface="Baskerville Old Face"/>
        <a:ea typeface="黑体"/>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A000120141204A08KPBG</Template>
  <TotalTime>739</TotalTime>
  <Words>2431</Words>
  <Application>Microsoft Office PowerPoint</Application>
  <PresentationFormat>宽屏</PresentationFormat>
  <Paragraphs>152</Paragraphs>
  <Slides>24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黑体</vt:lpstr>
      <vt:lpstr>华文新魏</vt:lpstr>
      <vt:lpstr>宋体</vt:lpstr>
      <vt:lpstr>幼圆</vt:lpstr>
      <vt:lpstr>Arial</vt:lpstr>
      <vt:lpstr>Baskerville Old Face</vt:lpstr>
      <vt:lpstr>Calibri</vt:lpstr>
      <vt:lpstr>Symbol</vt:lpstr>
      <vt:lpstr>Wingdings</vt:lpstr>
      <vt:lpstr>Wingdings 2</vt:lpstr>
      <vt:lpstr>A000120141119A01PPBG</vt:lpstr>
      <vt:lpstr>信息素养、批判性思维与论文写作</vt:lpstr>
      <vt:lpstr>信息素养小试题——测一测你的信息素养</vt:lpstr>
      <vt:lpstr>你是否想到了办法？</vt:lpstr>
      <vt:lpstr>网上的搜索结果-filetype</vt:lpstr>
      <vt:lpstr>零借阅图书筛选方法——南开大学图书馆真实案例</vt:lpstr>
      <vt:lpstr>如何筛选版呢？</vt:lpstr>
      <vt:lpstr>But，你以为这就够了吗？</vt:lpstr>
      <vt:lpstr>最后结果</vt:lpstr>
      <vt:lpstr>信息素养的概念</vt:lpstr>
      <vt:lpstr>信息素养的其他定义</vt:lpstr>
      <vt:lpstr>美国2015年提出的《高等教育信息素养框架》</vt:lpstr>
      <vt:lpstr>权威不可盲从</vt:lpstr>
      <vt:lpstr>信息不可以盲目的相信</vt:lpstr>
      <vt:lpstr>批判性思维测试1</vt:lpstr>
      <vt:lpstr>批判性思维测试2</vt:lpstr>
      <vt:lpstr>批判性思维</vt:lpstr>
      <vt:lpstr>如何才能让自己拥有批判性思维呢？</vt:lpstr>
      <vt:lpstr>批判性思维与论文写作的关系</vt:lpstr>
      <vt:lpstr>如何发现研究点？带着问题读文章</vt:lpstr>
      <vt:lpstr>科研创作的四个层次</vt:lpstr>
      <vt:lpstr>如何写好一篇学术论文呢？——逻辑的严谨性</vt:lpstr>
      <vt:lpstr>换一个说法试试？</vt:lpstr>
      <vt:lpstr>如何让自己做科研时变得逻辑严谨？</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信息素养、批判性思维与论文写作</dc:title>
  <dc:creator>song lingchao</dc:creator>
  <cp:lastModifiedBy>song lingchao</cp:lastModifiedBy>
  <cp:revision>47</cp:revision>
  <dcterms:created xsi:type="dcterms:W3CDTF">2018-12-26T07:26:20Z</dcterms:created>
  <dcterms:modified xsi:type="dcterms:W3CDTF">2018-12-27T06:54:24Z</dcterms:modified>
</cp:coreProperties>
</file>